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19" r:id="rId4"/>
  </p:sldMasterIdLst>
  <p:notesMasterIdLst>
    <p:notesMasterId r:id="rId8"/>
  </p:notesMasterIdLst>
  <p:sldIdLst>
    <p:sldId id="3127" r:id="rId5"/>
    <p:sldId id="2147376939" r:id="rId6"/>
    <p:sldId id="2147376940" r:id="rId7"/>
  </p:sldIdLst>
  <p:sldSz cx="9906000" cy="6858000" type="A4"/>
  <p:notesSz cx="6807200" cy="9939338"/>
  <p:custDataLst>
    <p:tags r:id="rId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29768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859536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289304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719072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148840" algn="l" defTabSz="859536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578608" algn="l" defTabSz="859536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008376" algn="l" defTabSz="859536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438144" algn="l" defTabSz="859536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2" pos="3097" userDrawn="1">
          <p15:clr>
            <a:srgbClr val="A4A3A4"/>
          </p15:clr>
        </p15:guide>
        <p15:guide id="3" orient="horz" pos="218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作成者" initials="A" userId="Author" providerId="AD"/>
  <p188:author id="{A5104D82-7B20-8868-6BA3-FF73D0AD864E}" name="Sato, Takamichi" initials="ST" userId="S::takamichi.sato@tohmatsu.co.jp::acbd4285-8e43-47be-b2ea-1918e7e5cb9a" providerId="AD"/>
  <p188:author id="{491356E9-B58D-49FE-C716-18905BF71C25}" name="Toyohara, Yasuko" initials="TY" userId="Toyohara, Yasuko" providerId="None"/>
  <p188:author id="{3851B3FD-DF11-A193-92D4-6B8FE80934C3}" name="久保（トーマツ）" initials="SK" userId="久保（トーマツ）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eshima, Michiru" initials="TM" lastIdx="20" clrIdx="0">
    <p:extLst>
      <p:ext uri="{19B8F6BF-5375-455C-9EA6-DF929625EA0E}">
        <p15:presenceInfo xmlns:p15="http://schemas.microsoft.com/office/powerpoint/2012/main" userId="S::miteshima@tohmatsu.co.jp::4ce32794-bca9-4413-b02a-c3d46948b27f" providerId="AD"/>
      </p:ext>
    </p:extLst>
  </p:cmAuthor>
  <p:cmAuthor id="2" name="Administrator" initials="A" lastIdx="49" clrIdx="1">
    <p:extLst>
      <p:ext uri="{19B8F6BF-5375-455C-9EA6-DF929625EA0E}">
        <p15:presenceInfo xmlns:p15="http://schemas.microsoft.com/office/powerpoint/2012/main" userId="Administrator" providerId="None"/>
      </p:ext>
    </p:extLst>
  </p:cmAuthor>
  <p:cmAuthor id="3" name="RI" initials="A" lastIdx="16" clrIdx="2">
    <p:extLst>
      <p:ext uri="{19B8F6BF-5375-455C-9EA6-DF929625EA0E}">
        <p15:presenceInfo xmlns:p15="http://schemas.microsoft.com/office/powerpoint/2012/main" userId="R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158" autoAdjust="0"/>
    <p:restoredTop sz="96196" autoAdjust="0"/>
  </p:normalViewPr>
  <p:slideViewPr>
    <p:cSldViewPr snapToGrid="0" showGuides="1">
      <p:cViewPr varScale="1">
        <p:scale>
          <a:sx n="106" d="100"/>
          <a:sy n="106" d="100"/>
        </p:scale>
        <p:origin x="1920" y="102"/>
      </p:cViewPr>
      <p:guideLst>
        <p:guide pos="3097"/>
        <p:guide orient="horz" pos="218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8462"/>
    </p:cViewPr>
  </p:sorterViewPr>
  <p:notesViewPr>
    <p:cSldViewPr snapToGrid="0" showGuides="1">
      <p:cViewPr varScale="1">
        <p:scale>
          <a:sx n="74" d="100"/>
          <a:sy n="74" d="100"/>
        </p:scale>
        <p:origin x="3480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tags" Target="tags/tag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0375" cy="498966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l">
              <a:defRPr sz="1200"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  <a:sym typeface="+mn-lt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221" y="0"/>
            <a:ext cx="2950374" cy="498966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r">
              <a:defRPr sz="1200"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  <a:sym typeface="+mn-lt"/>
              </a:defRPr>
            </a:lvl1pPr>
          </a:lstStyle>
          <a:p>
            <a:fld id="{AAE2C4BB-DD5D-4EF0-8811-528209874544}" type="datetimeFigureOut">
              <a:rPr kumimoji="1" lang="ja-JP" altLang="en-US" smtClean="0"/>
              <a:pPr/>
              <a:t>2024/12/2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82663" y="1243013"/>
            <a:ext cx="4841875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36" tIns="46118" rIns="92236" bIns="46118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39" y="4783357"/>
            <a:ext cx="5446723" cy="3913364"/>
          </a:xfrm>
          <a:prstGeom prst="rect">
            <a:avLst/>
          </a:prstGeom>
        </p:spPr>
        <p:txBody>
          <a:bodyPr vert="horz" lIns="92236" tIns="46118" rIns="92236" bIns="46118" rtlCol="0"/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440372"/>
            <a:ext cx="2950375" cy="498966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l">
              <a:defRPr sz="1200"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  <a:sym typeface="+mn-lt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221" y="9440372"/>
            <a:ext cx="2950374" cy="498966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r">
              <a:defRPr sz="1200">
                <a:latin typeface="Yu Gothic UI" panose="020B0500000000000000" pitchFamily="50" charset="-128"/>
                <a:ea typeface="Yu Gothic UI" panose="020B0500000000000000" pitchFamily="50" charset="-128"/>
                <a:cs typeface="+mn-cs"/>
                <a:sym typeface="+mn-lt"/>
              </a:defRPr>
            </a:lvl1pPr>
          </a:lstStyle>
          <a:p>
            <a:fld id="{24DE13BB-FCB6-4491-A87D-1E9BA7500F8E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89852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Yu Gothic UI" panose="020B0500000000000000" pitchFamily="50" charset="-128"/>
        <a:ea typeface="Yu Gothic UI" panose="020B0500000000000000" pitchFamily="50" charset="-128"/>
        <a:cs typeface="+mn-cs"/>
        <a:sym typeface="+mn-lt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Yu Gothic UI" panose="020B0500000000000000" pitchFamily="50" charset="-128"/>
        <a:ea typeface="Yu Gothic UI" panose="020B0500000000000000" pitchFamily="50" charset="-128"/>
        <a:cs typeface="+mn-cs"/>
        <a:sym typeface="+mn-lt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Yu Gothic UI" panose="020B0500000000000000" pitchFamily="50" charset="-128"/>
        <a:ea typeface="Yu Gothic UI" panose="020B0500000000000000" pitchFamily="50" charset="-128"/>
        <a:cs typeface="+mn-cs"/>
        <a:sym typeface="+mn-lt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Yu Gothic UI" panose="020B0500000000000000" pitchFamily="50" charset="-128"/>
        <a:ea typeface="Yu Gothic UI" panose="020B0500000000000000" pitchFamily="50" charset="-128"/>
        <a:cs typeface="+mn-cs"/>
        <a:sym typeface="+mn-lt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Yu Gothic UI" panose="020B0500000000000000" pitchFamily="50" charset="-128"/>
        <a:ea typeface="Yu Gothic UI" panose="020B0500000000000000" pitchFamily="50" charset="-128"/>
        <a:cs typeface="+mn-cs"/>
        <a:sym typeface="+mn-lt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「地域において自社はどのような存在でありたいか」地域口コミ評価</a:t>
            </a:r>
            <a:r>
              <a:rPr kumimoji="1" lang="en-US" altLang="ja-JP" dirty="0"/>
              <a:t>No.1</a:t>
            </a:r>
          </a:p>
          <a:p>
            <a:r>
              <a:rPr kumimoji="1" lang="ja-JP" altLang="en-US" dirty="0"/>
              <a:t>「自社のサービスを通してお客様にどのような状態になってもらいたいか」</a:t>
            </a:r>
            <a:endParaRPr kumimoji="1" lang="en-US" altLang="ja-JP" dirty="0"/>
          </a:p>
          <a:p>
            <a:r>
              <a:rPr kumimoji="1" lang="ja-JP" altLang="en-US" dirty="0"/>
              <a:t>「自身のエリアにおける・・・」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DE13BB-FCB6-4491-A87D-1E9BA7500F8E}" type="slidenum">
              <a:rPr kumimoji="1" lang="ja-JP" altLang="en-US" smtClean="0"/>
              <a:pPr/>
              <a:t>1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474563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（基本版）タイトルのみ_出所・脚注なし_A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オブジェクト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9600276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スライド" r:id="rId3" imgW="563" imgH="564" progId="TCLayout.ActiveDocument.1">
                  <p:embed/>
                </p:oleObj>
              </mc:Choice>
              <mc:Fallback>
                <p:oleObj name="think-cell スライド" r:id="rId3" imgW="563" imgH="564" progId="TCLayout.ActiveDocument.1">
                  <p:embed/>
                  <p:pic>
                    <p:nvPicPr>
                      <p:cNvPr id="2" name="オブジェクト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スライド番号プレースホルダ 3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  <a:latin typeface="Yu Gothic UI" panose="020B0500000000000000" pitchFamily="50" charset="-128"/>
                <a:ea typeface="+mn-ea"/>
                <a:cs typeface="+mn-cs"/>
                <a:sym typeface="+mn-lt"/>
              </a:defRPr>
            </a:lvl1pPr>
          </a:lstStyle>
          <a:p>
            <a:fld id="{AA5FCFE5-FE56-4EF1-80A8-07776887C2A1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9" name="テキスト プレースホルダー 2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16496" y="1008000"/>
            <a:ext cx="9072000" cy="468000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1">
                <a:solidFill>
                  <a:schemeClr val="accent3"/>
                </a:solidFill>
                <a:latin typeface="Yu Gothic UI" panose="020B0500000000000000" pitchFamily="50" charset="-128"/>
                <a:ea typeface="+mn-ea"/>
                <a:cs typeface="+mn-cs"/>
                <a:sym typeface="+mn-lt"/>
              </a:defRPr>
            </a:lvl1pPr>
          </a:lstStyle>
          <a:p>
            <a:pPr lvl="0"/>
            <a:r>
              <a:rPr kumimoji="1" lang="ja-JP" altLang="en-US" dirty="0"/>
              <a:t>スライドタイトル</a:t>
            </a:r>
          </a:p>
        </p:txBody>
      </p:sp>
      <p:sp>
        <p:nvSpPr>
          <p:cNvPr id="6" name="タイトル 2"/>
          <p:cNvSpPr>
            <a:spLocks noGrp="1"/>
          </p:cNvSpPr>
          <p:nvPr>
            <p:ph type="title" hasCustomPrompt="1"/>
          </p:nvPr>
        </p:nvSpPr>
        <p:spPr bwMode="gray"/>
        <p:txBody>
          <a:bodyPr vert="horz"/>
          <a:lstStyle>
            <a:lvl1pPr>
              <a:defRPr>
                <a:latin typeface="Yu Gothic UI" panose="020B0500000000000000" pitchFamily="50" charset="-128"/>
                <a:ea typeface="+mj-ea"/>
                <a:cs typeface="+mj-cs"/>
                <a:sym typeface="+mj-lt"/>
              </a:defRPr>
            </a:lvl1pPr>
          </a:lstStyle>
          <a:p>
            <a:r>
              <a:rPr lang="ja-JP" altLang="en-US" dirty="0"/>
              <a:t>キーメッセージを入力（本スライドで一番伝えたいこと＜名詞止め・体言止め不可＞）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662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オブジェクト 3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41409618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スライド" r:id="rId4" imgW="563" imgH="564" progId="TCLayout.ActiveDocument.1">
                  <p:embed/>
                </p:oleObj>
              </mc:Choice>
              <mc:Fallback>
                <p:oleObj name="think-cell スライド" r:id="rId4" imgW="563" imgH="564" progId="TCLayout.ActiveDocument.1">
                  <p:embed/>
                  <p:pic>
                    <p:nvPicPr>
                      <p:cNvPr id="4" name="オブジェクト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17000" y="180000"/>
            <a:ext cx="9072000" cy="6156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ja-JP" altLang="en-US" noProof="0" dirty="0"/>
              <a:t>スライドタイトル（入力が必要）</a:t>
            </a:r>
            <a:endParaRPr lang="en-US" noProof="0" dirty="0"/>
          </a:p>
        </p:txBody>
      </p:sp>
      <p:sp>
        <p:nvSpPr>
          <p:cNvPr id="9" name="スライド番号プレースホルダ 9"/>
          <p:cNvSpPr>
            <a:spLocks noGrp="1"/>
          </p:cNvSpPr>
          <p:nvPr>
            <p:ph type="sldNum" sz="quarter" idx="4"/>
          </p:nvPr>
        </p:nvSpPr>
        <p:spPr bwMode="gray">
          <a:xfrm>
            <a:off x="417600" y="6588000"/>
            <a:ext cx="180000" cy="16920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900">
                <a:solidFill>
                  <a:schemeClr val="tx1"/>
                </a:solidFill>
                <a:latin typeface="Yu Gothic UI" panose="020B0500000000000000" pitchFamily="50" charset="-128"/>
                <a:ea typeface="+mn-ea"/>
                <a:cs typeface="+mn-cs"/>
                <a:sym typeface="+mn-lt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A5FCFE5-FE56-4EF1-80A8-07776887C2A1}" type="slidenum">
              <a:rPr kumimoji="1" lang="ja-JP" altLang="en-US" smtClean="0"/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1" lang="ja-JP" altLang="en-US" dirty="0"/>
          </a:p>
        </p:txBody>
      </p:sp>
      <p:sp>
        <p:nvSpPr>
          <p:cNvPr id="15" name="Text Box 37"/>
          <p:cNvSpPr txBox="1">
            <a:spLocks noChangeArrowheads="1"/>
          </p:cNvSpPr>
          <p:nvPr/>
        </p:nvSpPr>
        <p:spPr bwMode="gray">
          <a:xfrm>
            <a:off x="5133000" y="6588000"/>
            <a:ext cx="4356000" cy="16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b" anchorCtr="0">
            <a:noAutofit/>
          </a:bodyPr>
          <a:lstStyle/>
          <a:p>
            <a:pPr algn="r" rtl="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ja-JP" sz="900" kern="1200" dirty="0">
                <a:solidFill>
                  <a:schemeClr val="tx1"/>
                </a:solidFill>
                <a:latin typeface="Yu Gothic UI" panose="020B0500000000000000" pitchFamily="50" charset="-128"/>
                <a:ea typeface="+mn-ea"/>
                <a:cs typeface="+mn-cs"/>
                <a:sym typeface="+mn-lt"/>
              </a:rPr>
              <a:t>© 2024. For information, contact Deloitte Tohmatsu Group.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 bwMode="gray">
          <a:xfrm>
            <a:off x="417600" y="1476000"/>
            <a:ext cx="9072000" cy="4824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  <a:endParaRPr kumimoji="1" lang="en-US" altLang="ja-JP" dirty="0"/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1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53086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0" r:id="rId1"/>
  </p:sldLayoutIdLst>
  <p:hf hdr="0" ftr="0" dt="0"/>
  <p:txStyles>
    <p:titleStyle>
      <a:lvl1pPr algn="l" defTabSz="990564" rtl="0" eaLnBrk="1" latinLnBrk="0" hangingPunct="1">
        <a:spcBef>
          <a:spcPct val="0"/>
        </a:spcBef>
        <a:buNone/>
        <a:defRPr kumimoji="1" sz="2000" b="1" kern="1200">
          <a:solidFill>
            <a:schemeClr val="tx1"/>
          </a:solidFill>
          <a:latin typeface="Yu Gothic UI" panose="020B0500000000000000" pitchFamily="50" charset="-128"/>
          <a:ea typeface="+mj-ea"/>
          <a:cs typeface="+mj-cs"/>
          <a:sym typeface="+mj-lt"/>
        </a:defRPr>
      </a:lvl1pPr>
    </p:titleStyle>
    <p:bodyStyle>
      <a:lvl1pPr marL="0" indent="0" algn="l" defTabSz="990564" rtl="0" eaLnBrk="1" latinLnBrk="0" hangingPunct="1">
        <a:lnSpc>
          <a:spcPct val="110000"/>
        </a:lnSpc>
        <a:spcBef>
          <a:spcPts val="600"/>
        </a:spcBef>
        <a:spcAft>
          <a:spcPts val="0"/>
        </a:spcAft>
        <a:buSzPct val="100000"/>
        <a:buFont typeface="Arial" panose="020B0604020202020204" pitchFamily="34" charset="0"/>
        <a:buNone/>
        <a:defRPr kumimoji="1" sz="1200" b="0" kern="1200">
          <a:solidFill>
            <a:schemeClr val="tx1"/>
          </a:solidFill>
          <a:latin typeface="Yu Gothic UI" panose="020B0500000000000000" pitchFamily="50" charset="-128"/>
          <a:ea typeface="+mn-ea"/>
          <a:cs typeface="+mn-cs"/>
          <a:sym typeface="+mn-lt"/>
        </a:defRPr>
      </a:lvl1pPr>
      <a:lvl2pPr marL="180000" indent="-180000" algn="l" defTabSz="990564" rtl="0" eaLnBrk="1" latinLnBrk="0" hangingPunct="1">
        <a:lnSpc>
          <a:spcPct val="110000"/>
        </a:lnSpc>
        <a:spcBef>
          <a:spcPts val="600"/>
        </a:spcBef>
        <a:spcAft>
          <a:spcPts val="0"/>
        </a:spcAft>
        <a:buClrTx/>
        <a:buSzPct val="100000"/>
        <a:buFont typeface="Wingdings" panose="05000000000000000000" pitchFamily="2" charset="2"/>
        <a:buChar char="n"/>
        <a:defRPr kumimoji="1" lang="en-US" sz="1200" b="0" kern="1200" dirty="0" smtClean="0">
          <a:solidFill>
            <a:schemeClr val="tx1"/>
          </a:solidFill>
          <a:latin typeface="Yu Gothic UI" panose="020B0500000000000000" pitchFamily="50" charset="-128"/>
          <a:ea typeface="+mn-ea"/>
          <a:cs typeface="+mn-cs"/>
          <a:sym typeface="+mn-lt"/>
        </a:defRPr>
      </a:lvl2pPr>
      <a:lvl3pPr marL="360000" indent="-180000" algn="l" defTabSz="990564" rtl="0" eaLnBrk="1" latinLnBrk="0" hangingPunct="1">
        <a:lnSpc>
          <a:spcPct val="110000"/>
        </a:lnSpc>
        <a:spcBef>
          <a:spcPts val="600"/>
        </a:spcBef>
        <a:spcAft>
          <a:spcPts val="0"/>
        </a:spcAft>
        <a:buClrTx/>
        <a:buSzPct val="100000"/>
        <a:buFont typeface="Wingdings" panose="05000000000000000000" pitchFamily="2" charset="2"/>
        <a:buChar char="Ø"/>
        <a:defRPr kumimoji="1" lang="en-US" sz="1200" b="0" kern="1200" dirty="0" smtClean="0">
          <a:solidFill>
            <a:schemeClr val="tx1"/>
          </a:solidFill>
          <a:latin typeface="Yu Gothic UI" panose="020B0500000000000000" pitchFamily="50" charset="-128"/>
          <a:ea typeface="+mn-ea"/>
          <a:cs typeface="+mn-cs"/>
          <a:sym typeface="+mn-lt"/>
        </a:defRPr>
      </a:lvl3pPr>
      <a:lvl4pPr marL="504000" indent="-144000" algn="l" defTabSz="990564" rtl="0" eaLnBrk="1" latinLnBrk="0" hangingPunct="1">
        <a:lnSpc>
          <a:spcPct val="110000"/>
        </a:lnSpc>
        <a:spcBef>
          <a:spcPts val="600"/>
        </a:spcBef>
        <a:spcAft>
          <a:spcPts val="0"/>
        </a:spcAft>
        <a:buClrTx/>
        <a:buSzPct val="100000"/>
        <a:buFont typeface="Arial" panose="020B0604020202020204" pitchFamily="34" charset="0"/>
        <a:buChar char="•"/>
        <a:defRPr kumimoji="1" lang="en-US" sz="1200" b="0" kern="1200" baseline="0" dirty="0" smtClean="0">
          <a:solidFill>
            <a:schemeClr val="tx1"/>
          </a:solidFill>
          <a:latin typeface="Yu Gothic UI" panose="020B0500000000000000" pitchFamily="50" charset="-128"/>
          <a:ea typeface="+mn-ea"/>
          <a:cs typeface="+mn-cs"/>
          <a:sym typeface="+mn-lt"/>
        </a:defRPr>
      </a:lvl4pPr>
      <a:lvl5pPr marL="684000" indent="-180000" algn="l" defTabSz="865024" rtl="0" eaLnBrk="1" latinLnBrk="0" hangingPunct="1">
        <a:lnSpc>
          <a:spcPct val="110000"/>
        </a:lnSpc>
        <a:spcBef>
          <a:spcPts val="600"/>
        </a:spcBef>
        <a:spcAft>
          <a:spcPts val="0"/>
        </a:spcAft>
        <a:buClrTx/>
        <a:buSzPct val="100000"/>
        <a:buFont typeface="Verdana" panose="020B0604030504040204" pitchFamily="34" charset="0"/>
        <a:buChar char="−"/>
        <a:tabLst/>
        <a:defRPr kumimoji="1" lang="en-US" sz="1200" kern="1200" baseline="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864000" indent="-180000" algn="l" defTabSz="990564" rtl="0" eaLnBrk="1" latinLnBrk="0" hangingPunct="1">
        <a:lnSpc>
          <a:spcPct val="110000"/>
        </a:lnSpc>
        <a:spcBef>
          <a:spcPts val="600"/>
        </a:spcBef>
        <a:spcAft>
          <a:spcPts val="0"/>
        </a:spcAft>
        <a:buFont typeface="Wingdings" panose="05000000000000000000" pitchFamily="2" charset="2"/>
        <a:buChar char="ü"/>
        <a:defRPr kumimoji="1" sz="12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577179" indent="-191093" algn="l" defTabSz="990564" rtl="0" eaLnBrk="1" latinLnBrk="0" hangingPunct="1">
        <a:spcBef>
          <a:spcPts val="0"/>
        </a:spcBef>
        <a:spcAft>
          <a:spcPts val="1083"/>
        </a:spcAft>
        <a:buFont typeface="Verdana" panose="020B0604030504040204" pitchFamily="34" charset="0"/>
        <a:buChar char="−"/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577179" indent="-191093" algn="l" defTabSz="990564" rtl="0" eaLnBrk="1" latinLnBrk="0" hangingPunct="1">
        <a:spcBef>
          <a:spcPts val="0"/>
        </a:spcBef>
        <a:spcAft>
          <a:spcPts val="1083"/>
        </a:spcAft>
        <a:buFont typeface="Verdana" panose="020B0604030504040204" pitchFamily="34" charset="0"/>
        <a:buChar char="−"/>
        <a:defRPr kumimoji="1" sz="13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577179" indent="-191093" algn="l" defTabSz="990564" rtl="0" eaLnBrk="1" latinLnBrk="0" hangingPunct="1">
        <a:spcBef>
          <a:spcPts val="0"/>
        </a:spcBef>
        <a:spcAft>
          <a:spcPts val="1083"/>
        </a:spcAft>
        <a:buFont typeface="Verdana" panose="020B0604030504040204" pitchFamily="34" charset="0"/>
        <a:buChar char="−"/>
        <a:defRPr kumimoji="1" sz="13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90564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3" algn="l" defTabSz="990564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64" algn="l" defTabSz="990564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46" algn="l" defTabSz="990564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27" algn="l" defTabSz="990564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10" algn="l" defTabSz="990564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92" algn="l" defTabSz="990564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73" algn="l" defTabSz="990564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55" algn="l" defTabSz="990564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120">
          <p15:clr>
            <a:srgbClr val="A4A3A4"/>
          </p15:clr>
        </p15:guide>
        <p15:guide id="2" orient="horz" pos="96" userDrawn="1">
          <p15:clr>
            <a:srgbClr val="A4A3A4"/>
          </p15:clr>
        </p15:guide>
        <p15:guide id="3" pos="3007">
          <p15:clr>
            <a:srgbClr val="A4A3A4"/>
          </p15:clr>
        </p15:guide>
        <p15:guide id="4" pos="3233">
          <p15:clr>
            <a:srgbClr val="A4A3A4"/>
          </p15:clr>
        </p15:guide>
        <p15:guide id="5" pos="5978">
          <p15:clr>
            <a:srgbClr val="A4A3A4"/>
          </p15:clr>
        </p15:guide>
        <p15:guide id="6" pos="262">
          <p15:clr>
            <a:srgbClr val="A4A3A4"/>
          </p15:clr>
        </p15:guide>
        <p15:guide id="7" orient="horz" pos="504" userDrawn="1">
          <p15:clr>
            <a:srgbClr val="A4A3A4"/>
          </p15:clr>
        </p15:guide>
        <p15:guide id="10" orient="horz" pos="3974">
          <p15:clr>
            <a:srgbClr val="A4A3A4"/>
          </p15:clr>
        </p15:guide>
        <p15:guide id="11" orient="horz" pos="4156">
          <p15:clr>
            <a:srgbClr val="A4A3A4"/>
          </p15:clr>
        </p15:guide>
        <p15:guide id="12" orient="horz" pos="4269">
          <p15:clr>
            <a:srgbClr val="A4A3A4"/>
          </p15:clr>
        </p15:guide>
        <p15:guide id="13" orient="horz" pos="527" userDrawn="1">
          <p15:clr>
            <a:srgbClr val="A4A3A4"/>
          </p15:clr>
        </p15:guide>
        <p15:guide id="14" orient="horz" pos="935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008EB3DF-08F3-56A0-6603-AE2A52FC070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5FCFE5-FE56-4EF1-80A8-07776887C2A1}" type="slidenum">
              <a:rPr lang="ja-JP" altLang="en-US" smtClean="0"/>
              <a:pPr/>
              <a:t>1</a:t>
            </a:fld>
            <a:endParaRPr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B59162C-FFBE-012F-83F1-75E4FEBB010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kumimoji="1" lang="ja-JP" altLang="en-US" dirty="0"/>
              <a:t>ワーク実施事項</a:t>
            </a: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D4B76634-00F6-2562-AA8C-E98E3D4B6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自社の</a:t>
            </a:r>
            <a:r>
              <a:rPr lang="ja-JP" altLang="en-US" dirty="0"/>
              <a:t>目標</a:t>
            </a:r>
            <a:r>
              <a:rPr kumimoji="1" lang="ja-JP" altLang="en-US" dirty="0"/>
              <a:t>についてマンダラートを使って</a:t>
            </a:r>
            <a:r>
              <a:rPr lang="ja-JP" altLang="en-US" dirty="0"/>
              <a:t>書き出してみましょう</a:t>
            </a:r>
            <a:endParaRPr kumimoji="1" lang="ja-JP" alt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CC53897B-71A1-4D39-B8AE-17545C42E9E9}"/>
              </a:ext>
            </a:extLst>
          </p:cNvPr>
          <p:cNvSpPr/>
          <p:nvPr/>
        </p:nvSpPr>
        <p:spPr bwMode="gray">
          <a:xfrm>
            <a:off x="416495" y="1484313"/>
            <a:ext cx="9071999" cy="4824412"/>
          </a:xfrm>
          <a:prstGeom prst="rect">
            <a:avLst/>
          </a:prstGeom>
          <a:solidFill>
            <a:schemeClr val="bg1"/>
          </a:solidFill>
          <a:ln w="12700" algn="ctr">
            <a:noFill/>
            <a:miter lim="800000"/>
            <a:headEnd/>
            <a:tailEnd/>
          </a:ln>
        </p:spPr>
        <p:txBody>
          <a:bodyPr rot="0" spcFirstLastPara="0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29768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859536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289304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719072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148840" algn="l" defTabSz="859536" rtl="0" eaLnBrk="1" latinLnBrk="0" hangingPunct="1"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578608" algn="l" defTabSz="859536" rtl="0" eaLnBrk="1" latinLnBrk="0" hangingPunct="1"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008376" algn="l" defTabSz="859536" rtl="0" eaLnBrk="1" latinLnBrk="0" hangingPunct="1"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438144" algn="l" defTabSz="859536" rtl="0" eaLnBrk="1" latinLnBrk="0" hangingPunct="1"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n"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Yu Gothic UI" panose="020B0500000000000000" pitchFamily="50" charset="-128"/>
              <a:ea typeface="Yu Gothic UI" panose="020B0500000000000000" pitchFamily="50" charset="-128"/>
              <a:cs typeface="Arial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1" lang="ja-JP" altLang="en-US" sz="1800" dirty="0">
                <a:solidFill>
                  <a:prstClr val="black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前述の解説を踏まえて、</a:t>
            </a:r>
            <a:r>
              <a:rPr kumimoji="1" lang="ja-JP" altLang="en-US" sz="1800" b="1" u="sng" dirty="0">
                <a:solidFill>
                  <a:prstClr val="black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「</a:t>
            </a:r>
            <a:r>
              <a:rPr kumimoji="1" lang="en-US" altLang="ja-JP" sz="1800" b="1" u="sng" dirty="0">
                <a:solidFill>
                  <a:prstClr val="black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3</a:t>
            </a:r>
            <a:r>
              <a:rPr kumimoji="1" lang="ja-JP" altLang="en-US" sz="1800" b="1" u="sng" dirty="0">
                <a:solidFill>
                  <a:prstClr val="black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年後に達成したい目標（≒ありたい姿）」</a:t>
            </a:r>
            <a:r>
              <a:rPr kumimoji="1" lang="ja-JP" altLang="en-US" sz="1800" dirty="0">
                <a:solidFill>
                  <a:prstClr val="black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を描いてみてください。</a:t>
            </a:r>
            <a:endParaRPr kumimoji="1" lang="en-US" altLang="ja-JP" sz="1800" dirty="0">
              <a:solidFill>
                <a:prstClr val="black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pPr marL="772668" lvl="1" indent="-342900">
              <a:buFont typeface="Arial" panose="020B0604020202020204" pitchFamily="34" charset="0"/>
              <a:buChar char="•"/>
              <a:defRPr/>
            </a:pPr>
            <a:r>
              <a:rPr kumimoji="1" lang="ja-JP" altLang="en-US" sz="1800" dirty="0">
                <a:solidFill>
                  <a:prstClr val="black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描く対象（主語）は、自社（組織、団体）でも自地域でも結構です。</a:t>
            </a:r>
            <a:b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 panose="020B0500000000000000" pitchFamily="50" charset="-128"/>
                <a:ea typeface="Yu Gothic UI" panose="020B0500000000000000" pitchFamily="50" charset="-128"/>
                <a:cs typeface="Arial" charset="0"/>
              </a:rPr>
            </a:b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Yu Gothic UI" panose="020B0500000000000000" pitchFamily="50" charset="-128"/>
              <a:ea typeface="Yu Gothic UI" panose="020B0500000000000000" pitchFamily="50" charset="-128"/>
              <a:cs typeface="Arial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1" lang="ja-JP" altLang="en-US" sz="1800" dirty="0">
                <a:solidFill>
                  <a:prstClr val="black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「目標（≒ありたい姿）」を達成するために必要な要素を、</a:t>
            </a:r>
            <a:r>
              <a:rPr kumimoji="1" lang="en-US" altLang="ja-JP" sz="1800" dirty="0">
                <a:solidFill>
                  <a:prstClr val="black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8</a:t>
            </a:r>
            <a:r>
              <a:rPr kumimoji="1" lang="ja-JP" altLang="en-US" sz="1800" dirty="0">
                <a:solidFill>
                  <a:prstClr val="black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個書き出してください。</a:t>
            </a:r>
            <a:endParaRPr kumimoji="1" lang="en-US" altLang="ja-JP" sz="1800" dirty="0">
              <a:solidFill>
                <a:prstClr val="black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pPr marL="772668" lvl="1" indent="-342900">
              <a:buFont typeface="Arial" panose="020B0604020202020204" pitchFamily="34" charset="0"/>
              <a:buChar char="•"/>
              <a:defRPr/>
            </a:pPr>
            <a:r>
              <a:rPr kumimoji="1" lang="en-US" altLang="ja-JP" sz="1800" dirty="0">
                <a:solidFill>
                  <a:prstClr val="black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8</a:t>
            </a:r>
            <a:r>
              <a:rPr kumimoji="1" lang="ja-JP" altLang="en-US" sz="1800" dirty="0">
                <a:solidFill>
                  <a:prstClr val="black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個以上挙がる場合、実現可能性と着手容易性に基づいて、優先順位をつけて</a:t>
            </a:r>
            <a:r>
              <a:rPr kumimoji="1" lang="en-US" altLang="ja-JP" sz="1800" dirty="0">
                <a:solidFill>
                  <a:prstClr val="black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8</a:t>
            </a:r>
            <a:r>
              <a:rPr kumimoji="1" lang="ja-JP" altLang="en-US" sz="1800" dirty="0">
                <a:solidFill>
                  <a:prstClr val="black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個を抽出してみてください。</a:t>
            </a:r>
            <a:endParaRPr kumimoji="1" lang="en-US" altLang="ja-JP" sz="1800" dirty="0">
              <a:solidFill>
                <a:prstClr val="black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pPr marL="772668" lvl="1" indent="-342900">
              <a:buFont typeface="Arial" panose="020B0604020202020204" pitchFamily="34" charset="0"/>
              <a:buChar char="•"/>
              <a:defRPr/>
            </a:pPr>
            <a:r>
              <a:rPr kumimoji="1" lang="ja-JP" altLang="en-US" sz="1800" dirty="0">
                <a:solidFill>
                  <a:prstClr val="black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抽出する要素には、「人や組織の成長」「デジタルツールの活用（</a:t>
            </a:r>
            <a:r>
              <a:rPr kumimoji="1" lang="en-US" altLang="ja-JP" sz="1800" dirty="0">
                <a:solidFill>
                  <a:prstClr val="black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DX</a:t>
            </a:r>
            <a:r>
              <a:rPr kumimoji="1" lang="ja-JP" altLang="en-US" sz="1800" dirty="0">
                <a:solidFill>
                  <a:prstClr val="black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）」に関することは盛り込むことを意識してみてください。</a:t>
            </a:r>
            <a:br>
              <a:rPr kumimoji="1" lang="en-US" altLang="ja-JP" sz="1800" dirty="0">
                <a:solidFill>
                  <a:prstClr val="black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</a:br>
            <a:endParaRPr kumimoji="1" lang="en-US" altLang="ja-JP" sz="1800" dirty="0">
              <a:solidFill>
                <a:prstClr val="black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1" lang="ja-JP" altLang="en-US" sz="1800" dirty="0">
                <a:solidFill>
                  <a:prstClr val="black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時間がある方は、各要素を達成するために必要な要素をさらに書き出してください。</a:t>
            </a:r>
            <a:br>
              <a:rPr kumimoji="1" lang="en-US" altLang="ja-JP" sz="1800" dirty="0">
                <a:solidFill>
                  <a:prstClr val="black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</a:br>
            <a:r>
              <a:rPr kumimoji="1" lang="ja-JP" altLang="en-US" sz="1800" dirty="0">
                <a:solidFill>
                  <a:prstClr val="black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（ワークシート欄外）</a:t>
            </a:r>
            <a:br>
              <a:rPr kumimoji="1" lang="en-US" altLang="ja-JP" sz="1800" dirty="0">
                <a:solidFill>
                  <a:prstClr val="black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</a:br>
            <a:endParaRPr kumimoji="1" lang="en-US" altLang="ja-JP" sz="1800" dirty="0">
              <a:solidFill>
                <a:prstClr val="black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1" lang="ja-JP" altLang="en-US" sz="1800" dirty="0">
                <a:solidFill>
                  <a:prstClr val="black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その後、グループの中で各社のマンダラートを共有して、意見交換を行います</a:t>
            </a:r>
            <a:br>
              <a:rPr kumimoji="1" lang="en-US" altLang="ja-JP" sz="1800" dirty="0">
                <a:solidFill>
                  <a:prstClr val="black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</a:b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Yu Gothic UI" panose="020B0500000000000000" pitchFamily="50" charset="-128"/>
              <a:ea typeface="Yu Gothic UI" panose="020B0500000000000000" pitchFamily="50" charset="-128"/>
              <a:cs typeface="Arial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9E531B4-70C2-C109-1491-4DF5C6884198}"/>
              </a:ext>
            </a:extLst>
          </p:cNvPr>
          <p:cNvSpPr/>
          <p:nvPr/>
        </p:nvSpPr>
        <p:spPr bwMode="gray">
          <a:xfrm>
            <a:off x="6653349" y="868714"/>
            <a:ext cx="2835147" cy="615600"/>
          </a:xfrm>
          <a:prstGeom prst="rect">
            <a:avLst/>
          </a:prstGeom>
          <a:solidFill>
            <a:schemeClr val="bg1"/>
          </a:solidFill>
          <a:ln w="19050" algn="ctr">
            <a:solidFill>
              <a:schemeClr val="tx2"/>
            </a:solidFill>
            <a:miter lim="800000"/>
            <a:headEnd/>
            <a:tailEnd/>
          </a:ln>
        </p:spPr>
        <p:txBody>
          <a:bodyPr wrap="square" lIns="36000" tIns="36000" rIns="36000" bIns="36000"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29768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859536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289304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719072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148840" algn="l" defTabSz="859536" rtl="0" eaLnBrk="1" latinLnBrk="0" hangingPunct="1"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578608" algn="l" defTabSz="859536" rtl="0" eaLnBrk="1" latinLnBrk="0" hangingPunct="1"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008376" algn="l" defTabSz="859536" rtl="0" eaLnBrk="1" latinLnBrk="0" hangingPunct="1"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438144" algn="l" defTabSz="859536" rtl="0" eaLnBrk="1" latinLnBrk="0" hangingPunct="1">
              <a:defRPr sz="19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/>
                <a:ea typeface="Yu Gothic UI"/>
                <a:cs typeface="Arial" charset="0"/>
              </a:rPr>
              <a:t>個人ワーク（</a:t>
            </a: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/>
                <a:ea typeface="Yu Gothic UI"/>
                <a:cs typeface="Arial" charset="0"/>
              </a:rPr>
              <a:t>10</a:t>
            </a: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/>
                <a:ea typeface="Yu Gothic UI"/>
                <a:cs typeface="Arial" charset="0"/>
              </a:rPr>
              <a:t>分）</a:t>
            </a: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Yu Gothic UI"/>
              <a:ea typeface="Yu Gothic UI"/>
              <a:cs typeface="Arial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/>
                <a:ea typeface="Yu Gothic UI"/>
              </a:rPr>
              <a:t>グループ内共有（</a:t>
            </a: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/>
                <a:ea typeface="Yu Gothic UI"/>
              </a:rPr>
              <a:t>25</a:t>
            </a: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"/>
                <a:ea typeface="Yu Gothic UI"/>
              </a:rPr>
              <a:t>分）</a:t>
            </a: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Yu Gothic UI"/>
              <a:ea typeface="Yu Gothic UI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80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39F7FEB9-E566-A68E-B858-4F1C4AB2A35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5FCFE5-FE56-4EF1-80A8-07776887C2A1}" type="slidenum">
              <a:rPr lang="ja-JP" altLang="en-US" smtClean="0"/>
              <a:pPr/>
              <a:t>2</a:t>
            </a:fld>
            <a:endParaRPr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D28A5BA-F2AF-8E21-6DCD-112FE19645A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kumimoji="1" lang="ja-JP" altLang="en-US" dirty="0"/>
              <a:t>ワークシート</a:t>
            </a: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B752F07-F239-3DCF-4F4B-1C87570FF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ご自身で以下のシートに記載ください</a:t>
            </a:r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9BD8DABB-5F9E-DEB9-E7CD-92302C85AB4C}"/>
              </a:ext>
            </a:extLst>
          </p:cNvPr>
          <p:cNvGraphicFramePr>
            <a:graphicFrameLocks noGrp="1"/>
          </p:cNvGraphicFramePr>
          <p:nvPr/>
        </p:nvGraphicFramePr>
        <p:xfrm>
          <a:off x="425865" y="1508637"/>
          <a:ext cx="2526057" cy="2516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019">
                  <a:extLst>
                    <a:ext uri="{9D8B030D-6E8A-4147-A177-3AD203B41FA5}">
                      <a16:colId xmlns:a16="http://schemas.microsoft.com/office/drawing/2014/main" val="2029103252"/>
                    </a:ext>
                  </a:extLst>
                </a:gridCol>
                <a:gridCol w="842019">
                  <a:extLst>
                    <a:ext uri="{9D8B030D-6E8A-4147-A177-3AD203B41FA5}">
                      <a16:colId xmlns:a16="http://schemas.microsoft.com/office/drawing/2014/main" val="123034542"/>
                    </a:ext>
                  </a:extLst>
                </a:gridCol>
                <a:gridCol w="842019">
                  <a:extLst>
                    <a:ext uri="{9D8B030D-6E8A-4147-A177-3AD203B41FA5}">
                      <a16:colId xmlns:a16="http://schemas.microsoft.com/office/drawing/2014/main" val="567942416"/>
                    </a:ext>
                  </a:extLst>
                </a:gridCol>
              </a:tblGrid>
              <a:tr h="76872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b="0" dirty="0">
                          <a:solidFill>
                            <a:schemeClr val="tx1"/>
                          </a:solidFill>
                        </a:rPr>
                        <a:t>②</a:t>
                      </a:r>
                    </a:p>
                  </a:txBody>
                  <a:tcPr marL="145259" marR="145259" marT="72629" marB="72629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b="0" dirty="0">
                          <a:solidFill>
                            <a:schemeClr val="tx1"/>
                          </a:solidFill>
                        </a:rPr>
                        <a:t>③</a:t>
                      </a:r>
                    </a:p>
                  </a:txBody>
                  <a:tcPr marL="145259" marR="145259" marT="72629" marB="726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b="0" dirty="0">
                          <a:solidFill>
                            <a:schemeClr val="tx1"/>
                          </a:solidFill>
                        </a:rPr>
                        <a:t>④</a:t>
                      </a:r>
                    </a:p>
                  </a:txBody>
                  <a:tcPr marL="145259" marR="145259" marT="72629" marB="726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0864939"/>
                  </a:ext>
                </a:extLst>
              </a:tr>
              <a:tr h="97926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b="0" dirty="0">
                          <a:solidFill>
                            <a:schemeClr val="tx1"/>
                          </a:solidFill>
                        </a:rPr>
                        <a:t>⑤</a:t>
                      </a:r>
                    </a:p>
                  </a:txBody>
                  <a:tcPr marL="145259" marR="145259" marT="72629" marB="72629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b="1" dirty="0">
                          <a:solidFill>
                            <a:schemeClr val="tx1"/>
                          </a:solidFill>
                        </a:rPr>
                        <a:t>①</a:t>
                      </a:r>
                    </a:p>
                  </a:txBody>
                  <a:tcPr marL="145259" marR="145259" marT="72629" marB="726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b="0" dirty="0">
                          <a:solidFill>
                            <a:schemeClr val="tx1"/>
                          </a:solidFill>
                        </a:rPr>
                        <a:t>⑥</a:t>
                      </a:r>
                    </a:p>
                  </a:txBody>
                  <a:tcPr marL="145259" marR="145259" marT="72629" marB="726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7457123"/>
                  </a:ext>
                </a:extLst>
              </a:tr>
              <a:tr h="76872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b="0" dirty="0">
                          <a:solidFill>
                            <a:schemeClr val="tx1"/>
                          </a:solidFill>
                        </a:rPr>
                        <a:t>⑦</a:t>
                      </a:r>
                    </a:p>
                  </a:txBody>
                  <a:tcPr marL="145259" marR="145259" marT="72629" marB="72629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b="0" dirty="0">
                          <a:solidFill>
                            <a:schemeClr val="tx1"/>
                          </a:solidFill>
                        </a:rPr>
                        <a:t>⑧</a:t>
                      </a:r>
                    </a:p>
                  </a:txBody>
                  <a:tcPr marL="145259" marR="145259" marT="72629" marB="726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b="0" dirty="0">
                          <a:solidFill>
                            <a:schemeClr val="tx1"/>
                          </a:solidFill>
                        </a:rPr>
                        <a:t>⑨</a:t>
                      </a:r>
                    </a:p>
                  </a:txBody>
                  <a:tcPr marL="145259" marR="145259" marT="72629" marB="726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3217892"/>
                  </a:ext>
                </a:extLst>
              </a:tr>
            </a:tbl>
          </a:graphicData>
        </a:graphic>
      </p:graphicFrame>
      <p:graphicFrame>
        <p:nvGraphicFramePr>
          <p:cNvPr id="6" name="表 6">
            <a:extLst>
              <a:ext uri="{FF2B5EF4-FFF2-40B4-BE49-F238E27FC236}">
                <a16:creationId xmlns:a16="http://schemas.microsoft.com/office/drawing/2014/main" id="{1FAA0C2F-3AB9-B2B2-1DAD-7DD4C0206C17}"/>
              </a:ext>
            </a:extLst>
          </p:cNvPr>
          <p:cNvGraphicFramePr>
            <a:graphicFrameLocks noGrp="1"/>
          </p:cNvGraphicFramePr>
          <p:nvPr/>
        </p:nvGraphicFramePr>
        <p:xfrm>
          <a:off x="3190462" y="1015999"/>
          <a:ext cx="6539948" cy="52927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6794">
                  <a:extLst>
                    <a:ext uri="{9D8B030D-6E8A-4147-A177-3AD203B41FA5}">
                      <a16:colId xmlns:a16="http://schemas.microsoft.com/office/drawing/2014/main" val="2661465140"/>
                    </a:ext>
                  </a:extLst>
                </a:gridCol>
                <a:gridCol w="6033154">
                  <a:extLst>
                    <a:ext uri="{9D8B030D-6E8A-4147-A177-3AD203B41FA5}">
                      <a16:colId xmlns:a16="http://schemas.microsoft.com/office/drawing/2014/main" val="566353871"/>
                    </a:ext>
                  </a:extLst>
                </a:gridCol>
              </a:tblGrid>
              <a:tr h="588081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①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993847"/>
                  </a:ext>
                </a:extLst>
              </a:tr>
              <a:tr h="588081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②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391719"/>
                  </a:ext>
                </a:extLst>
              </a:tr>
              <a:tr h="588081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③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388749"/>
                  </a:ext>
                </a:extLst>
              </a:tr>
              <a:tr h="588081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④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477345"/>
                  </a:ext>
                </a:extLst>
              </a:tr>
              <a:tr h="588081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⑤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199645"/>
                  </a:ext>
                </a:extLst>
              </a:tr>
              <a:tr h="588081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⑥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741221"/>
                  </a:ext>
                </a:extLst>
              </a:tr>
              <a:tr h="588081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⑦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061329"/>
                  </a:ext>
                </a:extLst>
              </a:tr>
              <a:tr h="588081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⑧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1190240"/>
                  </a:ext>
                </a:extLst>
              </a:tr>
              <a:tr h="588081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⑨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1467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8129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39F7FEB9-E566-A68E-B858-4F1C4AB2A35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5FCFE5-FE56-4EF1-80A8-07776887C2A1}" type="slidenum">
              <a:rPr lang="ja-JP" altLang="en-US" smtClean="0"/>
              <a:pPr/>
              <a:t>3</a:t>
            </a:fld>
            <a:endParaRPr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D28A5BA-F2AF-8E21-6DCD-112FE19645A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kumimoji="1" lang="en-US" altLang="ja-JP" dirty="0"/>
              <a:t>memo</a:t>
            </a:r>
            <a:endParaRPr kumimoji="1" lang="ja-JP" altLang="en-US" dirty="0"/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B752F07-F239-3DCF-4F4B-1C87570FF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7213890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TYLE_ID" val="35e8e40f-b990-41de-a0fc-543397efce71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DT Template_A4_J_202401_基本版②">
  <a:themeElements>
    <a:clrScheme name="DT">
      <a:dk1>
        <a:sysClr val="windowText" lastClr="000000"/>
      </a:dk1>
      <a:lt1>
        <a:sysClr val="window" lastClr="FFFFFF"/>
      </a:lt1>
      <a:dk2>
        <a:srgbClr val="53565A"/>
      </a:dk2>
      <a:lt2>
        <a:srgbClr val="D0D0CE"/>
      </a:lt2>
      <a:accent1>
        <a:srgbClr val="86BC25"/>
      </a:accent1>
      <a:accent2>
        <a:srgbClr val="43B02A"/>
      </a:accent2>
      <a:accent3>
        <a:srgbClr val="26890D"/>
      </a:accent3>
      <a:accent4>
        <a:srgbClr val="046A38"/>
      </a:accent4>
      <a:accent5>
        <a:srgbClr val="0D8390"/>
      </a:accent5>
      <a:accent6>
        <a:srgbClr val="007CB0"/>
      </a:accent6>
      <a:hlink>
        <a:srgbClr val="00A3E0"/>
      </a:hlink>
      <a:folHlink>
        <a:srgbClr val="7F7F7F"/>
      </a:folHlink>
    </a:clrScheme>
    <a:fontScheme name="Deloitte Font2024">
      <a:majorFont>
        <a:latin typeface="Calibri"/>
        <a:ea typeface="Yu Gothic UI"/>
        <a:cs typeface=""/>
      </a:majorFont>
      <a:minorFont>
        <a:latin typeface="Calibri"/>
        <a:ea typeface="Yu Gothic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rgbClr val="BBBCBC"/>
        </a:solidFill>
        <a:ln w="12700" algn="ctr">
          <a:solidFill>
            <a:srgbClr val="BBBCBC"/>
          </a:solidFill>
          <a:miter lim="800000"/>
          <a:headEnd/>
          <a:tailEnd/>
        </a:ln>
      </a:spPr>
      <a:bodyPr rot="0" spcFirstLastPara="0" vertOverflow="overflow" horzOverflow="overflow" vert="horz" wrap="square" lIns="0" tIns="0" rIns="0" bIns="0" numCol="1" spcCol="0" rtlCol="0" fromWordArt="0" anchor="ctr" anchorCtr="0" forceAA="0" compatLnSpc="1">
        <a:prstTxWarp prst="textNoShape">
          <a:avLst/>
        </a:prstTxWarp>
        <a:noAutofit/>
      </a:bodyPr>
      <a:lstStyle>
        <a:defPPr marL="0" marR="0" indent="0" algn="ctr" defTabSz="990564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Pct val="100000"/>
          <a:buFont typeface="Wingdings" panose="05000000000000000000" pitchFamily="2" charset="2"/>
          <a:buNone/>
          <a:tabLst/>
          <a:defRPr kumimoji="1" sz="1200" b="0" i="0" u="none" strike="noStrike" kern="1200" cap="none" spc="0" normalizeH="0" baseline="0" noProof="0" dirty="0" smtClean="0">
            <a:ln>
              <a:noFill/>
            </a:ln>
            <a:solidFill>
              <a:prstClr val="black"/>
            </a:solidFill>
            <a:effectLst/>
            <a:uLnTx/>
            <a:uFillTx/>
            <a:latin typeface="+mn-lt"/>
            <a:ea typeface="+mn-ea"/>
            <a:cs typeface="+mn-cs"/>
          </a:defRPr>
        </a:defPPr>
      </a:lstStyle>
    </a:spDef>
    <a:lnDef>
      <a:spPr bwMode="gray">
        <a:ln w="12700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none" lIns="0" tIns="0" rIns="0" bIns="0" rtlCol="0">
        <a:spAutoFit/>
      </a:bodyPr>
      <a:lstStyle>
        <a:defPPr marL="0" marR="0" indent="0" algn="l" defTabSz="990564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Pct val="100000"/>
          <a:buFont typeface="Wingdings" panose="05000000000000000000" pitchFamily="2" charset="2"/>
          <a:buNone/>
          <a:tabLst/>
          <a:defRPr kumimoji="1" sz="1200" b="0" i="0" u="none" strike="noStrike" kern="1200" cap="none" spc="0" normalizeH="0" baseline="0" noProof="0" dirty="0" smtClean="0">
            <a:ln>
              <a:noFill/>
            </a:ln>
            <a:solidFill>
              <a:prstClr val="black"/>
            </a:solidFill>
            <a:effectLst/>
            <a:uLnTx/>
            <a:uFillTx/>
            <a:latin typeface="+mn-lt"/>
            <a:ea typeface="+mn-ea"/>
            <a:cs typeface="+mn-cs"/>
          </a:defRPr>
        </a:defPPr>
      </a:lstStyle>
    </a:txDef>
  </a:objectDefaults>
  <a:extraClrSchemeLst/>
  <a:custClrLst>
    <a:custClr name="Green 7">
      <a:srgbClr val="2C5234"/>
    </a:custClr>
    <a:custClr name="Green 6">
      <a:srgbClr val="046A38"/>
    </a:custClr>
    <a:custClr name="Green 5">
      <a:srgbClr val="009A44"/>
    </a:custClr>
    <a:custClr name="Green 4">
      <a:srgbClr val="43B02A"/>
    </a:custClr>
    <a:custClr name="Deloitte Green">
      <a:srgbClr val="86BC25"/>
    </a:custClr>
    <a:custClr name="Green 2">
      <a:srgbClr val="C4D600"/>
    </a:custClr>
    <a:custClr name="Green 1">
      <a:srgbClr val="E3E48D"/>
    </a:custClr>
    <a:custClr name="Teal 7">
      <a:srgbClr val="004F59"/>
    </a:custClr>
    <a:custClr name="Teal 6">
      <a:srgbClr val="007680"/>
    </a:custClr>
    <a:custClr name="Teal 5">
      <a:srgbClr val="0097A9"/>
    </a:custClr>
    <a:custClr name="Teal 4">
      <a:srgbClr val="00ABAB"/>
    </a:custClr>
    <a:custClr name="Teal 3">
      <a:srgbClr val="6FC2B4"/>
    </a:custClr>
    <a:custClr name="Teal 2">
      <a:srgbClr val="9DD4CF"/>
    </a:custClr>
    <a:custClr name="Teal 1">
      <a:srgbClr val="DDEFE8"/>
    </a:custClr>
    <a:custClr name="Blue 7">
      <a:srgbClr val="041E42"/>
    </a:custClr>
    <a:custClr name="Blue 6">
      <a:srgbClr val="012169"/>
    </a:custClr>
    <a:custClr name="Blue 5">
      <a:srgbClr val="005587"/>
    </a:custClr>
    <a:custClr name="Blue 4">
      <a:srgbClr val="0076A8"/>
    </a:custClr>
    <a:custClr name="Blue 3">
      <a:srgbClr val="00A3E0"/>
    </a:custClr>
    <a:custClr name="Blue 2">
      <a:srgbClr val="62B5E5"/>
    </a:custClr>
    <a:custClr name="Blue 1">
      <a:srgbClr val="A0DCFF"/>
    </a:custClr>
    <a:custClr name="Cool Gray 11">
      <a:srgbClr val="53565A"/>
    </a:custClr>
    <a:custClr name="Cool Gray 10">
      <a:srgbClr val="63666A"/>
    </a:custClr>
    <a:custClr name="Cool Gray 9">
      <a:srgbClr val="75787B"/>
    </a:custClr>
    <a:custClr name="Cool Gray 7">
      <a:srgbClr val="97999B"/>
    </a:custClr>
    <a:custClr name="Cool Gray 6">
      <a:srgbClr val="A7A8AA"/>
    </a:custClr>
    <a:custClr name="Cool Gray 4">
      <a:srgbClr val="BBBCBC"/>
    </a:custClr>
    <a:custClr name="Cool Gray 2">
      <a:srgbClr val="D0D0CE"/>
    </a:custClr>
    <a:custClr name="White">
      <a:srgbClr val="FFFFFF"/>
    </a:custClr>
    <a:custClr name="Black">
      <a:srgbClr val="000000"/>
    </a:custClr>
    <a:custClr name="Red">
      <a:srgbClr val="DA291C"/>
    </a:custClr>
    <a:custClr name="Orange">
      <a:srgbClr val="ED8B00"/>
    </a:custClr>
    <a:custClr name="Yellow">
      <a:srgbClr val="FFCD00"/>
    </a:custClr>
  </a:custClrLst>
  <a:extLst>
    <a:ext uri="{05A4C25C-085E-4340-85A3-A5531E510DB2}">
      <thm15:themeFamily xmlns:thm15="http://schemas.microsoft.com/office/thememl/2012/main" name="プレゼンテーション2" id="{C03B0EDE-B62E-4881-BE7B-538E1109F06F}" vid="{C0902482-2C40-4D2E-855F-31F7C9601F92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AFDCEEE2E522048B1CDB1F440EF801D" ma:contentTypeVersion="4" ma:contentTypeDescription="Create a new document." ma:contentTypeScope="" ma:versionID="027a08328c15aa877da00475f7e3357b">
  <xsd:schema xmlns:xsd="http://www.w3.org/2001/XMLSchema" xmlns:xs="http://www.w3.org/2001/XMLSchema" xmlns:p="http://schemas.microsoft.com/office/2006/metadata/properties" xmlns:ns2="a56b82df-a6de-4635-928d-d47c61532849" targetNamespace="http://schemas.microsoft.com/office/2006/metadata/properties" ma:root="true" ma:fieldsID="3b2941c4f96742cd6cdf3bd520c4ee47" ns2:_="">
    <xsd:import namespace="a56b82df-a6de-4635-928d-d47c6153284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6b82df-a6de-4635-928d-d47c615328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10165E4-CED1-4568-9B3F-801C815F7EB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81DC341-A742-4FF1-8E63-F874383EE4D7}">
  <ds:schemaRefs>
    <ds:schemaRef ds:uri="a56b82df-a6de-4635-928d-d47c6153284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E21B286-A395-480F-812B-D3810D1663A3}">
  <ds:schemaRefs>
    <ds:schemaRef ds:uri="http://purl.org/dc/elements/1.1/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a56b82df-a6de-4635-928d-d47c61532849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DTテンプレート　【A4版／印刷用】2024年版</Template>
  <TotalTime>8129</TotalTime>
  <Words>277</Words>
  <Application>Microsoft Office PowerPoint</Application>
  <PresentationFormat>A4 210 x 297 mm</PresentationFormat>
  <Paragraphs>40</Paragraphs>
  <Slides>3</Slides>
  <Notes>1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9" baseType="lpstr">
      <vt:lpstr>Yu Gothic UI</vt:lpstr>
      <vt:lpstr>Arial</vt:lpstr>
      <vt:lpstr>Verdana</vt:lpstr>
      <vt:lpstr>Wingdings</vt:lpstr>
      <vt:lpstr>DT Template_A4_J_202401_基本版②</vt:lpstr>
      <vt:lpstr>think-cell スライド</vt:lpstr>
      <vt:lpstr>自社の目標についてマンダラートを使って書き出してみましょう</vt:lpstr>
      <vt:lpstr>ご自身で以下のシートに記載ください</vt:lpstr>
      <vt:lpstr>PowerPoint プレゼンテーション</vt:lpstr>
    </vt:vector>
  </TitlesOfParts>
  <Manager/>
  <Company>Deloitte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subject/>
  <dc:creator>久保（トーマツ）</dc:creator>
  <cp:keywords/>
  <dc:description/>
  <cp:lastModifiedBy>Sato, Takamichi</cp:lastModifiedBy>
  <cp:revision>30</cp:revision>
  <cp:lastPrinted>2019-06-13T07:52:20Z</cp:lastPrinted>
  <dcterms:created xsi:type="dcterms:W3CDTF">2024-11-09T07:43:17Z</dcterms:created>
  <dcterms:modified xsi:type="dcterms:W3CDTF">2024-12-02T03:30:22Z</dcterms:modified>
  <cp:category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0x0101004AFDCEEE2E522048B1CDB1F440EF801D</vt:lpwstr>
  </property>
  <property fmtid="{D5CDD505-2E9C-101B-9397-08002B2CF9AE}" pid="3" name="MSIP_Label_ea60d57e-af5b-4752-ac57-3e4f28ca11dc_Enabled">
    <vt:lpwstr>true</vt:lpwstr>
  </property>
  <property fmtid="{D5CDD505-2E9C-101B-9397-08002B2CF9AE}" pid="4" name="MSIP_Label_ea60d57e-af5b-4752-ac57-3e4f28ca11dc_SetDate">
    <vt:lpwstr>2021-06-10T06:45:02Z</vt:lpwstr>
  </property>
  <property fmtid="{D5CDD505-2E9C-101B-9397-08002B2CF9AE}" pid="5" name="MSIP_Label_ea60d57e-af5b-4752-ac57-3e4f28ca11dc_Method">
    <vt:lpwstr>Standard</vt:lpwstr>
  </property>
  <property fmtid="{D5CDD505-2E9C-101B-9397-08002B2CF9AE}" pid="6" name="MSIP_Label_ea60d57e-af5b-4752-ac57-3e4f28ca11dc_Name">
    <vt:lpwstr>ea60d57e-af5b-4752-ac57-3e4f28ca11dc</vt:lpwstr>
  </property>
  <property fmtid="{D5CDD505-2E9C-101B-9397-08002B2CF9AE}" pid="7" name="MSIP_Label_ea60d57e-af5b-4752-ac57-3e4f28ca11dc_SiteId">
    <vt:lpwstr>36da45f1-dd2c-4d1f-af13-5abe46b99921</vt:lpwstr>
  </property>
  <property fmtid="{D5CDD505-2E9C-101B-9397-08002B2CF9AE}" pid="8" name="MSIP_Label_ea60d57e-af5b-4752-ac57-3e4f28ca11dc_ActionId">
    <vt:lpwstr>345753b9-61e8-4351-aba5-64732c5426f6</vt:lpwstr>
  </property>
  <property fmtid="{D5CDD505-2E9C-101B-9397-08002B2CF9AE}" pid="9" name="MSIP_Label_ea60d57e-af5b-4752-ac57-3e4f28ca11dc_ContentBits">
    <vt:lpwstr>0</vt:lpwstr>
  </property>
  <property fmtid="{D5CDD505-2E9C-101B-9397-08002B2CF9AE}" pid="10" name="MediaServiceImageTags">
    <vt:lpwstr/>
  </property>
</Properties>
</file>