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7" r:id="rId2"/>
  </p:sldIdLst>
  <p:sldSz cx="7559675" cy="10620375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  <a:srgbClr val="B5CDD3"/>
    <a:srgbClr val="5B9BD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44" autoAdjust="0"/>
  </p:normalViewPr>
  <p:slideViewPr>
    <p:cSldViewPr snapToGrid="0">
      <p:cViewPr>
        <p:scale>
          <a:sx n="100" d="100"/>
          <a:sy n="100" d="100"/>
        </p:scale>
        <p:origin x="1038" y="-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22F09-841D-4FDD-B451-3A34E8C4C19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1233488"/>
            <a:ext cx="23701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5BEE6-8812-4788-B7AF-423D0C6A54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69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38104"/>
            <a:ext cx="6425724" cy="3697464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578156"/>
            <a:ext cx="5669756" cy="256413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854A-2FED-4AE1-B18F-DDE3E334B2B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5419-E126-444F-82AD-CCE70BF88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31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854A-2FED-4AE1-B18F-DDE3E334B2B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5419-E126-444F-82AD-CCE70BF88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04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5437"/>
            <a:ext cx="1630055" cy="90002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5437"/>
            <a:ext cx="4795669" cy="90002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854A-2FED-4AE1-B18F-DDE3E334B2B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5419-E126-444F-82AD-CCE70BF88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56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854A-2FED-4AE1-B18F-DDE3E334B2B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5419-E126-444F-82AD-CCE70BF88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54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47722"/>
            <a:ext cx="6520220" cy="441778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07296"/>
            <a:ext cx="6520220" cy="232320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854A-2FED-4AE1-B18F-DDE3E334B2B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5419-E126-444F-82AD-CCE70BF88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15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27183"/>
            <a:ext cx="3212862" cy="673853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27183"/>
            <a:ext cx="3212862" cy="673853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854A-2FED-4AE1-B18F-DDE3E334B2B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5419-E126-444F-82AD-CCE70BF88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13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5439"/>
            <a:ext cx="6520220" cy="205278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03468"/>
            <a:ext cx="3198096" cy="127591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79387"/>
            <a:ext cx="3198096" cy="57059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03468"/>
            <a:ext cx="3213847" cy="127591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79387"/>
            <a:ext cx="3213847" cy="57059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854A-2FED-4AE1-B18F-DDE3E334B2B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5419-E126-444F-82AD-CCE70BF88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50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854A-2FED-4AE1-B18F-DDE3E334B2B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5419-E126-444F-82AD-CCE70BF88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84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854A-2FED-4AE1-B18F-DDE3E334B2B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5419-E126-444F-82AD-CCE70BF88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64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025"/>
            <a:ext cx="2438192" cy="247808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29140"/>
            <a:ext cx="3827085" cy="754735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6112"/>
            <a:ext cx="2438192" cy="590266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854A-2FED-4AE1-B18F-DDE3E334B2B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5419-E126-444F-82AD-CCE70BF88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25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025"/>
            <a:ext cx="2438192" cy="247808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29140"/>
            <a:ext cx="3827085" cy="754735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6112"/>
            <a:ext cx="2438192" cy="590266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854A-2FED-4AE1-B18F-DDE3E334B2B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5419-E126-444F-82AD-CCE70BF88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58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5439"/>
            <a:ext cx="6520220" cy="205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27183"/>
            <a:ext cx="6520220" cy="673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843516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854A-2FED-4AE1-B18F-DDE3E334B2B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843516"/>
            <a:ext cx="2551390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843516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85419-E126-444F-82AD-CCE70BF88E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79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58F4448-D07D-AEA2-348B-031D2BCA09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675" y="0"/>
            <a:ext cx="3420000" cy="2160000"/>
          </a:xfrm>
          <a:prstGeom prst="rect">
            <a:avLst/>
          </a:prstGeom>
        </p:spPr>
      </p:pic>
      <p:pic>
        <p:nvPicPr>
          <p:cNvPr id="5" name="グラフィック 18">
            <a:extLst>
              <a:ext uri="{FF2B5EF4-FFF2-40B4-BE49-F238E27FC236}">
                <a16:creationId xmlns:a16="http://schemas.microsoft.com/office/drawing/2014/main" id="{8C076995-4850-5E8E-867D-2ABB950C5F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8496" y="1"/>
            <a:ext cx="1706730" cy="2334033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34527B2-935B-50D0-8B39-24CCF05B3C04}"/>
              </a:ext>
            </a:extLst>
          </p:cNvPr>
          <p:cNvGrpSpPr/>
          <p:nvPr/>
        </p:nvGrpSpPr>
        <p:grpSpPr>
          <a:xfrm>
            <a:off x="0" y="1"/>
            <a:ext cx="5199739" cy="2302041"/>
            <a:chOff x="0" y="0"/>
            <a:chExt cx="5199739" cy="3204000"/>
          </a:xfrm>
        </p:grpSpPr>
        <p:pic>
          <p:nvPicPr>
            <p:cNvPr id="4" name="グラフィック 6">
              <a:extLst>
                <a:ext uri="{FF2B5EF4-FFF2-40B4-BE49-F238E27FC236}">
                  <a16:creationId xmlns:a16="http://schemas.microsoft.com/office/drawing/2014/main" id="{CBBEAE09-4006-1F8D-5D42-B02CDAC81E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40587" y="0"/>
              <a:ext cx="2759152" cy="3204000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9F5B881-0AC9-F91A-2494-A28E6FFCF963}"/>
                </a:ext>
              </a:extLst>
            </p:cNvPr>
            <p:cNvSpPr/>
            <p:nvPr/>
          </p:nvSpPr>
          <p:spPr>
            <a:xfrm>
              <a:off x="0" y="0"/>
              <a:ext cx="2446421" cy="3204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ロゴのテキスト">
            <a:extLst>
              <a:ext uri="{FF2B5EF4-FFF2-40B4-BE49-F238E27FC236}">
                <a16:creationId xmlns:a16="http://schemas.microsoft.com/office/drawing/2014/main" id="{EB638987-9388-6152-72B1-FEB68E3BEEAA}"/>
              </a:ext>
            </a:extLst>
          </p:cNvPr>
          <p:cNvSpPr txBox="1">
            <a:spLocks/>
          </p:cNvSpPr>
          <p:nvPr/>
        </p:nvSpPr>
        <p:spPr>
          <a:xfrm>
            <a:off x="3896409" y="2121500"/>
            <a:ext cx="3708000" cy="288000"/>
          </a:xfrm>
          <a:prstGeom prst="rect">
            <a:avLst/>
          </a:prstGeom>
        </p:spPr>
        <p:txBody>
          <a:bodyPr vert="horz" lIns="147782" tIns="73891" rIns="147782" bIns="73891" rtlCol="0">
            <a:no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625571">
              <a:spcBef>
                <a:spcPts val="1778"/>
              </a:spcBef>
              <a:defRPr/>
            </a:pPr>
            <a:r>
              <a:rPr lang="en-US" altLang="ja-JP" sz="850" b="1" dirty="0">
                <a:latin typeface="Meiryo UI" panose="020B0604030504040204" pitchFamily="50" charset="-128"/>
              </a:rPr>
              <a:t>N</a:t>
            </a:r>
            <a:r>
              <a:rPr lang="en-US" altLang="ja-JP" sz="850" dirty="0">
                <a:latin typeface="Meiryo UI" panose="020B0604030504040204" pitchFamily="50" charset="-128"/>
              </a:rPr>
              <a:t>agano </a:t>
            </a:r>
            <a:r>
              <a:rPr lang="en-US" altLang="ja-JP" sz="850" b="1" dirty="0">
                <a:latin typeface="Meiryo UI" panose="020B0604030504040204" pitchFamily="50" charset="-128"/>
              </a:rPr>
              <a:t>I</a:t>
            </a:r>
            <a:r>
              <a:rPr lang="en-US" altLang="ja-JP" sz="850" dirty="0">
                <a:latin typeface="Meiryo UI" panose="020B0604030504040204" pitchFamily="50" charset="-128"/>
              </a:rPr>
              <a:t>ndustrial and </a:t>
            </a:r>
            <a:r>
              <a:rPr lang="en-US" altLang="ja-JP" sz="850" b="1" dirty="0">
                <a:latin typeface="Meiryo UI" panose="020B0604030504040204" pitchFamily="50" charset="-128"/>
              </a:rPr>
              <a:t>C</a:t>
            </a:r>
            <a:r>
              <a:rPr lang="en-US" altLang="ja-JP" sz="850" dirty="0">
                <a:latin typeface="Meiryo UI" panose="020B0604030504040204" pitchFamily="50" charset="-128"/>
              </a:rPr>
              <a:t>ommercial </a:t>
            </a:r>
            <a:r>
              <a:rPr lang="en-US" altLang="ja-JP" sz="850" b="1" dirty="0">
                <a:latin typeface="Meiryo UI" panose="020B0604030504040204" pitchFamily="50" charset="-128"/>
              </a:rPr>
              <a:t>E</a:t>
            </a:r>
            <a:r>
              <a:rPr lang="en-US" altLang="ja-JP" sz="850" dirty="0">
                <a:latin typeface="Meiryo UI" panose="020B0604030504040204" pitchFamily="50" charset="-128"/>
              </a:rPr>
              <a:t>ncouragement Organization</a:t>
            </a:r>
          </a:p>
        </p:txBody>
      </p:sp>
      <p:sp>
        <p:nvSpPr>
          <p:cNvPr id="12" name="テキスト ボックス 6">
            <a:extLst>
              <a:ext uri="{FF2B5EF4-FFF2-40B4-BE49-F238E27FC236}">
                <a16:creationId xmlns:a16="http://schemas.microsoft.com/office/drawing/2014/main" id="{4B965EAC-FAAA-D74E-2C9B-73A5D28C7F2A}"/>
              </a:ext>
            </a:extLst>
          </p:cNvPr>
          <p:cNvSpPr txBox="1"/>
          <p:nvPr/>
        </p:nvSpPr>
        <p:spPr>
          <a:xfrm>
            <a:off x="136476" y="633054"/>
            <a:ext cx="5186150" cy="7540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base">
              <a:defRPr/>
            </a:pPr>
            <a:r>
              <a:rPr kumimoji="0" lang="ja-JP" altLang="en-US" sz="1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講演会 「オリックスレンテック</a:t>
            </a:r>
            <a:r>
              <a:rPr lang="ja-JP" altLang="en-US" sz="1900" b="1" kern="0" dirty="0">
                <a:solidFill>
                  <a:schemeClr val="bg1"/>
                </a:solidFill>
                <a:latin typeface="+mn-ea"/>
              </a:rPr>
              <a:t>㈱ 大型金属３</a:t>
            </a:r>
            <a:r>
              <a:rPr lang="en-US" altLang="ja-JP" sz="1900" b="1" kern="0" dirty="0">
                <a:solidFill>
                  <a:schemeClr val="bg1"/>
                </a:solidFill>
                <a:latin typeface="+mn-ea"/>
              </a:rPr>
              <a:t>D</a:t>
            </a:r>
          </a:p>
          <a:p>
            <a:pPr lvl="0" defTabSz="914400" fontAlgn="base">
              <a:defRPr/>
            </a:pPr>
            <a:endParaRPr kumimoji="0" lang="en-US" altLang="ja-JP" sz="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　　プリンターおよび活用事例紹介」 のご案内</a:t>
            </a:r>
            <a:endParaRPr kumimoji="0" lang="en-US" altLang="ja-JP" sz="19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9C375B7-0472-99E1-3EEC-31D3727D6A37}"/>
              </a:ext>
            </a:extLst>
          </p:cNvPr>
          <p:cNvSpPr/>
          <p:nvPr/>
        </p:nvSpPr>
        <p:spPr>
          <a:xfrm>
            <a:off x="88250" y="1425320"/>
            <a:ext cx="40336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6355">
              <a:defRPr/>
            </a:pPr>
            <a:r>
              <a:rPr lang="ja-JP" altLang="en-US" sz="1050" kern="0" dirty="0">
                <a:solidFill>
                  <a:schemeClr val="bg1"/>
                </a:solidFill>
                <a:latin typeface="Meiryo UI"/>
                <a:ea typeface="Meiryo UI"/>
              </a:rPr>
              <a:t>主催</a:t>
            </a:r>
            <a:r>
              <a:rPr lang="en-US" altLang="ja-JP" sz="1050" kern="0" dirty="0">
                <a:solidFill>
                  <a:schemeClr val="bg1"/>
                </a:solidFill>
                <a:latin typeface="Meiryo UI"/>
                <a:ea typeface="Meiryo UI"/>
              </a:rPr>
              <a:t>:</a:t>
            </a:r>
            <a:r>
              <a:rPr lang="ja-JP" altLang="en-US" sz="1050" kern="0" dirty="0">
                <a:solidFill>
                  <a:schemeClr val="bg1"/>
                </a:solidFill>
                <a:latin typeface="Meiryo UI"/>
                <a:ea typeface="Meiryo UI"/>
              </a:rPr>
              <a:t>（公財）長野県産業振興機構　長野センター</a:t>
            </a:r>
            <a:endParaRPr lang="en-US" altLang="ja-JP" sz="1050" kern="0" dirty="0">
              <a:solidFill>
                <a:schemeClr val="bg1"/>
              </a:solidFill>
              <a:latin typeface="Meiryo UI"/>
              <a:ea typeface="Meiryo UI"/>
            </a:endParaRPr>
          </a:p>
          <a:p>
            <a:pPr defTabSz="1376355">
              <a:defRPr/>
            </a:pPr>
            <a:r>
              <a:rPr lang="ja-JP" altLang="en-US" sz="1050" kern="100" dirty="0">
                <a:solidFill>
                  <a:schemeClr val="bg1"/>
                </a:solidFill>
                <a:latin typeface="Meiryo UI"/>
                <a:ea typeface="Meiryo UI"/>
                <a:cs typeface="Times New Roman" panose="02020603050405020304" pitchFamily="18" charset="0"/>
              </a:rPr>
              <a:t>共　催：長野県工業技術総合センター　　</a:t>
            </a:r>
            <a:br>
              <a:rPr lang="ja-JP" altLang="en-US" sz="1050" kern="100" dirty="0">
                <a:solidFill>
                  <a:schemeClr val="bg1"/>
                </a:solidFill>
                <a:latin typeface="Meiryo UI"/>
                <a:ea typeface="Meiryo UI"/>
                <a:cs typeface="Times New Roman" panose="02020603050405020304" pitchFamily="18" charset="0"/>
              </a:rPr>
            </a:br>
            <a:r>
              <a:rPr lang="ja-JP" altLang="en-US" sz="1050" kern="100" dirty="0">
                <a:solidFill>
                  <a:schemeClr val="bg1"/>
                </a:solidFill>
                <a:latin typeface="Meiryo UI"/>
                <a:ea typeface="Meiryo UI"/>
                <a:cs typeface="Times New Roman" panose="02020603050405020304" pitchFamily="18" charset="0"/>
              </a:rPr>
              <a:t>　　　　 　信州ＡＭ研究会</a:t>
            </a:r>
            <a:br>
              <a:rPr lang="ja-JP" altLang="en-US" sz="1050" kern="100" dirty="0">
                <a:solidFill>
                  <a:schemeClr val="bg1"/>
                </a:solidFill>
                <a:latin typeface="Meiryo UI"/>
                <a:ea typeface="Meiryo UI"/>
                <a:cs typeface="Times New Roman" panose="02020603050405020304" pitchFamily="18" charset="0"/>
              </a:rPr>
            </a:br>
            <a:r>
              <a:rPr lang="ja-JP" altLang="en-US" sz="1050" kern="100" dirty="0">
                <a:solidFill>
                  <a:schemeClr val="bg1"/>
                </a:solidFill>
                <a:latin typeface="Meiryo UI"/>
                <a:ea typeface="Meiryo UI"/>
                <a:cs typeface="Times New Roman" panose="02020603050405020304" pitchFamily="18" charset="0"/>
              </a:rPr>
              <a:t>　　　     公益財団法人さかきテクノセンター</a:t>
            </a:r>
            <a:endParaRPr lang="ja-JP" altLang="ja-JP" sz="1050" kern="100" dirty="0">
              <a:solidFill>
                <a:schemeClr val="bg1"/>
              </a:solidFill>
              <a:latin typeface="Meiryo UI"/>
              <a:ea typeface="Meiryo UI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499B9A7-2E64-9D36-5A19-5461D612D41B}"/>
              </a:ext>
            </a:extLst>
          </p:cNvPr>
          <p:cNvSpPr txBox="1"/>
          <p:nvPr/>
        </p:nvSpPr>
        <p:spPr>
          <a:xfrm>
            <a:off x="187254" y="2383009"/>
            <a:ext cx="72347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8177"/>
            <a:r>
              <a:rPr lang="ja-JP" altLang="en-US" sz="1050" dirty="0">
                <a:solidFill>
                  <a:prstClr val="black"/>
                </a:solidFill>
                <a:latin typeface="Meiryo UI"/>
                <a:ea typeface="Meiryo UI"/>
              </a:rPr>
              <a:t>　近年、金属積層造形法は、金属加工において困難とされていた「一体化」「軽量化」「中空化」が実現可能な工法として、注目されており、医療、航空宇宙、自動車分野において、実用化に向けた技術開発が盛んになってきています。</a:t>
            </a:r>
            <a:endParaRPr lang="en-US" altLang="ja-JP" sz="1050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defTabSz="688177"/>
            <a:r>
              <a:rPr lang="ja-JP" altLang="en-US" sz="1050" dirty="0">
                <a:solidFill>
                  <a:prstClr val="black"/>
                </a:solidFill>
                <a:latin typeface="Meiryo UI"/>
                <a:ea typeface="Meiryo UI"/>
              </a:rPr>
              <a:t>　今回の「新たな金属積層造形技術研究会」での講演会では、講師として、オリックスレンテック㈱の安田氏をお招きし、中国など海外のＡＭ事情や、</a:t>
            </a:r>
            <a:r>
              <a:rPr lang="en-US" altLang="ja-JP" sz="1050" dirty="0">
                <a:solidFill>
                  <a:prstClr val="black"/>
                </a:solidFill>
                <a:latin typeface="Meiryo UI"/>
                <a:ea typeface="Meiryo UI"/>
              </a:rPr>
              <a:t>AM</a:t>
            </a:r>
            <a:r>
              <a:rPr lang="ja-JP" altLang="en-US" sz="1050" dirty="0">
                <a:solidFill>
                  <a:prstClr val="black"/>
                </a:solidFill>
                <a:latin typeface="Meiryo UI"/>
                <a:ea typeface="Meiryo UI"/>
              </a:rPr>
              <a:t>技術の進化と普及拡大に向けての最新動向などを紹介します。参加をお待ちしております。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CDAF177-B721-3E2D-C211-0197C5C46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22" y="48570"/>
            <a:ext cx="1271430" cy="438525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A7EA72C-0E01-81ED-BA7C-6C9CA9324745}"/>
              </a:ext>
            </a:extLst>
          </p:cNvPr>
          <p:cNvCxnSpPr>
            <a:cxnSpLocks/>
          </p:cNvCxnSpPr>
          <p:nvPr/>
        </p:nvCxnSpPr>
        <p:spPr>
          <a:xfrm>
            <a:off x="1009935" y="996219"/>
            <a:ext cx="37804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1F4571CC-D8F3-F151-20C3-E35D2DF21D0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153" b="11341"/>
          <a:stretch>
            <a:fillRect/>
          </a:stretch>
        </p:blipFill>
        <p:spPr>
          <a:xfrm>
            <a:off x="2143918" y="3761061"/>
            <a:ext cx="5285690" cy="5565784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C82C2678-5FCA-12C1-B42D-35F187146166}"/>
              </a:ext>
            </a:extLst>
          </p:cNvPr>
          <p:cNvGrpSpPr/>
          <p:nvPr/>
        </p:nvGrpSpPr>
        <p:grpSpPr>
          <a:xfrm>
            <a:off x="91585" y="3245983"/>
            <a:ext cx="7380000" cy="330603"/>
            <a:chOff x="514017" y="4731341"/>
            <a:chExt cx="7561480" cy="38044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89306305-08A1-E047-5DA1-B025EE1F9BB0}"/>
                </a:ext>
              </a:extLst>
            </p:cNvPr>
            <p:cNvSpPr/>
            <p:nvPr/>
          </p:nvSpPr>
          <p:spPr>
            <a:xfrm>
              <a:off x="514017" y="4803913"/>
              <a:ext cx="7561480" cy="289992"/>
            </a:xfrm>
            <a:prstGeom prst="rect">
              <a:avLst/>
            </a:prstGeom>
            <a:solidFill>
              <a:srgbClr val="CCEC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39"/>
              <a:endParaRPr lang="ja-JP" altLang="en-US" sz="1200" dirty="0">
                <a:solidFill>
                  <a:schemeClr val="tx1"/>
                </a:solidFill>
                <a:latin typeface="Meiryo UI"/>
                <a:ea typeface="Meiryo UI"/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DFC8BC46-B93F-FBE3-9B9D-9682F685A04F}"/>
                </a:ext>
              </a:extLst>
            </p:cNvPr>
            <p:cNvSpPr txBox="1"/>
            <p:nvPr/>
          </p:nvSpPr>
          <p:spPr>
            <a:xfrm>
              <a:off x="644256" y="4772284"/>
              <a:ext cx="819897" cy="331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26739"/>
              <a:r>
                <a:rPr lang="ja-JP" altLang="en-US" sz="1200" b="1" dirty="0">
                  <a:latin typeface="Meiryo UI"/>
                  <a:ea typeface="Meiryo UI"/>
                  <a:cs typeface="Kozuka Gothic Pro R" charset="-128"/>
                </a:rPr>
                <a:t>開催日時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617C4D22-A6A5-FBE7-8E02-1DFE958A3338}"/>
                </a:ext>
              </a:extLst>
            </p:cNvPr>
            <p:cNvSpPr txBox="1"/>
            <p:nvPr/>
          </p:nvSpPr>
          <p:spPr>
            <a:xfrm>
              <a:off x="1917017" y="4731341"/>
              <a:ext cx="5404069" cy="380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26739">
                <a:lnSpc>
                  <a:spcPct val="150000"/>
                </a:lnSpc>
              </a:pPr>
              <a:r>
                <a:rPr lang="en-US" altLang="ja-JP" sz="1200" dirty="0">
                  <a:latin typeface="Meiryo UI"/>
                  <a:ea typeface="Meiryo UI"/>
                  <a:cs typeface="Kozuka Gothic Pro R" charset="-128"/>
                </a:rPr>
                <a:t>8</a:t>
              </a:r>
              <a:r>
                <a:rPr lang="ja-JP" altLang="is-IS" sz="1200" dirty="0">
                  <a:latin typeface="Meiryo UI"/>
                  <a:ea typeface="Meiryo UI"/>
                  <a:cs typeface="Kozuka Gothic Pro R" charset="-128"/>
                </a:rPr>
                <a:t>月</a:t>
              </a:r>
              <a:r>
                <a:rPr lang="is-IS" altLang="ja-JP" sz="1200" dirty="0">
                  <a:latin typeface="Meiryo UI"/>
                  <a:ea typeface="Meiryo UI"/>
                  <a:cs typeface="Kozuka Gothic Pro R" charset="-128"/>
                </a:rPr>
                <a:t>18</a:t>
              </a:r>
              <a:r>
                <a:rPr lang="ja-JP" altLang="is-IS" sz="1200" dirty="0">
                  <a:latin typeface="Meiryo UI"/>
                  <a:ea typeface="Meiryo UI"/>
                  <a:cs typeface="Kozuka Gothic Pro R" charset="-128"/>
                </a:rPr>
                <a:t>日</a:t>
              </a:r>
              <a:r>
                <a:rPr lang="en-US" altLang="ja-JP" sz="1200" dirty="0">
                  <a:latin typeface="Meiryo UI"/>
                  <a:ea typeface="Meiryo UI"/>
                  <a:cs typeface="Kozuka Gothic Pro R" charset="-128"/>
                </a:rPr>
                <a:t>(</a:t>
              </a:r>
              <a:r>
                <a:rPr lang="ja-JP" altLang="en-US" sz="1200" dirty="0">
                  <a:latin typeface="Meiryo UI"/>
                  <a:ea typeface="Meiryo UI"/>
                  <a:cs typeface="Kozuka Gothic Pro R" charset="-128"/>
                </a:rPr>
                <a:t>月</a:t>
              </a:r>
              <a:r>
                <a:rPr lang="en-US" altLang="ja-JP" sz="1200">
                  <a:latin typeface="Meiryo UI"/>
                  <a:ea typeface="Meiryo UI"/>
                  <a:cs typeface="Kozuka Gothic Pro R" charset="-128"/>
                </a:rPr>
                <a:t>) </a:t>
              </a:r>
              <a:r>
                <a:rPr lang="is-IS" altLang="ja-JP" sz="1200" dirty="0">
                  <a:latin typeface="Meiryo UI"/>
                  <a:ea typeface="Meiryo UI"/>
                  <a:cs typeface="Kozuka Gothic Pro R" charset="-128"/>
                </a:rPr>
                <a:t>15:00 </a:t>
              </a:r>
              <a:r>
                <a:rPr lang="mr-IN" altLang="ja-JP" sz="1200" dirty="0">
                  <a:latin typeface="Meiryo UI"/>
                  <a:ea typeface="Meiryo UI"/>
                  <a:cs typeface="Kozuka Gothic Pro R" charset="-128"/>
                </a:rPr>
                <a:t>–</a:t>
              </a:r>
              <a:r>
                <a:rPr lang="is-IS" altLang="ja-JP" sz="1200" dirty="0">
                  <a:latin typeface="Meiryo UI"/>
                  <a:ea typeface="Meiryo UI"/>
                  <a:cs typeface="Kozuka Gothic Pro R" charset="-128"/>
                </a:rPr>
                <a:t> 17:20</a:t>
              </a:r>
              <a:r>
                <a:rPr lang="ja-JP" altLang="en-US" sz="1200" dirty="0">
                  <a:latin typeface="Meiryo UI"/>
                  <a:ea typeface="Meiryo UI"/>
                  <a:cs typeface="Kozuka Gothic Pro R" charset="-128"/>
                </a:rPr>
                <a:t>（受付</a:t>
              </a:r>
              <a:r>
                <a:rPr lang="en-US" altLang="ja-JP" sz="1200" dirty="0">
                  <a:latin typeface="Meiryo UI"/>
                  <a:ea typeface="Meiryo UI"/>
                  <a:cs typeface="Kozuka Gothic Pro R" charset="-128"/>
                </a:rPr>
                <a:t>14:30</a:t>
              </a:r>
              <a:r>
                <a:rPr lang="ja-JP" altLang="en-US" sz="1200" dirty="0">
                  <a:latin typeface="Meiryo UI"/>
                  <a:ea typeface="Meiryo UI"/>
                  <a:cs typeface="Kozuka Gothic Pro R" charset="-128"/>
                </a:rPr>
                <a:t>）</a:t>
              </a:r>
              <a:r>
                <a:rPr lang="is-IS" altLang="ja-JP" sz="1200" dirty="0">
                  <a:latin typeface="Meiryo UI"/>
                  <a:ea typeface="Meiryo UI"/>
                  <a:cs typeface="Kozuka Gothic Pro R" charset="-128"/>
                </a:rPr>
                <a:t> </a:t>
              </a:r>
              <a:endParaRPr lang="ja-JP" altLang="en-US" sz="1200" dirty="0">
                <a:latin typeface="Meiryo UI"/>
                <a:ea typeface="Meiryo UI"/>
                <a:cs typeface="Kozuka Gothic Pro R" charset="-128"/>
              </a:endParaRPr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1EDC546B-F646-7E35-09B4-EE93484AF193}"/>
              </a:ext>
            </a:extLst>
          </p:cNvPr>
          <p:cNvGrpSpPr/>
          <p:nvPr/>
        </p:nvGrpSpPr>
        <p:grpSpPr>
          <a:xfrm>
            <a:off x="91586" y="3568551"/>
            <a:ext cx="7379999" cy="276999"/>
            <a:chOff x="514017" y="5239751"/>
            <a:chExt cx="6693983" cy="21066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EA88CA12-3AF0-DE37-DBCA-F5360743241F}"/>
                </a:ext>
              </a:extLst>
            </p:cNvPr>
            <p:cNvSpPr/>
            <p:nvPr/>
          </p:nvSpPr>
          <p:spPr>
            <a:xfrm>
              <a:off x="514017" y="5250195"/>
              <a:ext cx="6693983" cy="191654"/>
            </a:xfrm>
            <a:prstGeom prst="rect">
              <a:avLst/>
            </a:prstGeom>
            <a:solidFill>
              <a:srgbClr val="CCEC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39"/>
              <a:endParaRPr lang="ja-JP" altLang="en-US" sz="1200" dirty="0">
                <a:solidFill>
                  <a:prstClr val="white"/>
                </a:solidFill>
                <a:latin typeface="Meiryo UI"/>
                <a:ea typeface="Meiryo UI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54CBD587-D63E-365A-FA79-6F7FCC06B99C}"/>
                </a:ext>
              </a:extLst>
            </p:cNvPr>
            <p:cNvSpPr txBox="1"/>
            <p:nvPr/>
          </p:nvSpPr>
          <p:spPr>
            <a:xfrm>
              <a:off x="629125" y="5239751"/>
              <a:ext cx="446667" cy="210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26739"/>
              <a:r>
                <a:rPr lang="ja-JP" altLang="en-US" sz="1200" b="1" dirty="0">
                  <a:solidFill>
                    <a:prstClr val="black"/>
                  </a:solidFill>
                  <a:latin typeface="Meiryo UI"/>
                  <a:ea typeface="Meiryo UI"/>
                  <a:cs typeface="Kozuka Gothic Pro R" charset="-128"/>
                </a:rPr>
                <a:t>会場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D2051AB2-5D63-196C-B6F7-4E7C43FB2942}"/>
                </a:ext>
              </a:extLst>
            </p:cNvPr>
            <p:cNvSpPr txBox="1"/>
            <p:nvPr/>
          </p:nvSpPr>
          <p:spPr>
            <a:xfrm>
              <a:off x="1756056" y="5245220"/>
              <a:ext cx="4990932" cy="203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26739">
                <a:lnSpc>
                  <a:spcPts val="15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シャトレーゼホテル長野　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3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階 会議室 「飛翔」  　長野市七瀬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1-1 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　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039B3EA1-CBB0-4F4B-39EC-2140C95BD560}"/>
              </a:ext>
            </a:extLst>
          </p:cNvPr>
          <p:cNvGrpSpPr/>
          <p:nvPr/>
        </p:nvGrpSpPr>
        <p:grpSpPr>
          <a:xfrm>
            <a:off x="91585" y="3834297"/>
            <a:ext cx="7380000" cy="477054"/>
            <a:chOff x="514017" y="5686347"/>
            <a:chExt cx="6645113" cy="36281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AC25D8D0-2B86-06AA-70CD-B1306D1F8A36}"/>
                </a:ext>
              </a:extLst>
            </p:cNvPr>
            <p:cNvSpPr/>
            <p:nvPr/>
          </p:nvSpPr>
          <p:spPr>
            <a:xfrm>
              <a:off x="514017" y="5705070"/>
              <a:ext cx="6645113" cy="328547"/>
            </a:xfrm>
            <a:prstGeom prst="rect">
              <a:avLst/>
            </a:prstGeom>
            <a:solidFill>
              <a:srgbClr val="CCEC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39"/>
              <a:endParaRPr lang="ja-JP" altLang="en-US" sz="1200" dirty="0">
                <a:solidFill>
                  <a:prstClr val="white"/>
                </a:solidFill>
                <a:latin typeface="Meiryo UI"/>
                <a:ea typeface="Meiryo UI"/>
              </a:endParaRP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D9B66F45-D68D-F4FF-04EC-AB6E78040906}"/>
                </a:ext>
              </a:extLst>
            </p:cNvPr>
            <p:cNvSpPr txBox="1"/>
            <p:nvPr/>
          </p:nvSpPr>
          <p:spPr>
            <a:xfrm>
              <a:off x="628286" y="5762149"/>
              <a:ext cx="443406" cy="210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26739"/>
              <a:r>
                <a:rPr lang="ja-JP" altLang="en-US" sz="1200" b="1" dirty="0">
                  <a:solidFill>
                    <a:prstClr val="black"/>
                  </a:solidFill>
                  <a:latin typeface="Meiryo UI"/>
                  <a:ea typeface="Meiryo UI"/>
                  <a:cs typeface="Kozuka Gothic Pro R" charset="-128"/>
                </a:rPr>
                <a:t>定員</a:t>
              </a:r>
              <a:endParaRPr lang="en-US" altLang="ja-JP" sz="1200" b="1" dirty="0">
                <a:solidFill>
                  <a:prstClr val="black"/>
                </a:solidFill>
                <a:latin typeface="Meiryo UI"/>
                <a:ea typeface="Meiryo UI"/>
                <a:cs typeface="Kozuka Gothic Pro R" charset="-128"/>
              </a:endParaRP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D2408882-7051-2188-CFCF-41789EF343D7}"/>
                </a:ext>
              </a:extLst>
            </p:cNvPr>
            <p:cNvSpPr txBox="1"/>
            <p:nvPr/>
          </p:nvSpPr>
          <p:spPr>
            <a:xfrm>
              <a:off x="1746989" y="5686347"/>
              <a:ext cx="5273265" cy="36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26739">
                <a:lnSpc>
                  <a:spcPts val="15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会場参加　</a:t>
              </a:r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30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名（先着順。会場が定員に達した場合は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Zoom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参加をお願い致します。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)</a:t>
              </a:r>
            </a:p>
            <a:p>
              <a:pPr defTabSz="426739">
                <a:lnSpc>
                  <a:spcPts val="15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オンライン　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(ZOOM)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　</a:t>
              </a:r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100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名　</a:t>
              </a: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E8AB5F1B-B2FC-262C-5FDB-52A59293C2F9}"/>
              </a:ext>
            </a:extLst>
          </p:cNvPr>
          <p:cNvGrpSpPr/>
          <p:nvPr/>
        </p:nvGrpSpPr>
        <p:grpSpPr>
          <a:xfrm>
            <a:off x="93370" y="4301562"/>
            <a:ext cx="7380002" cy="281072"/>
            <a:chOff x="514017" y="5236496"/>
            <a:chExt cx="6693981" cy="21376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BD5FFF5B-B853-D0F5-3783-E4EEC42F614F}"/>
                </a:ext>
              </a:extLst>
            </p:cNvPr>
            <p:cNvSpPr/>
            <p:nvPr/>
          </p:nvSpPr>
          <p:spPr>
            <a:xfrm>
              <a:off x="514017" y="5250195"/>
              <a:ext cx="6693981" cy="191653"/>
            </a:xfrm>
            <a:prstGeom prst="rect">
              <a:avLst/>
            </a:prstGeom>
            <a:solidFill>
              <a:srgbClr val="CCEC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39"/>
              <a:endParaRPr lang="ja-JP" altLang="en-US" sz="1200" dirty="0">
                <a:solidFill>
                  <a:prstClr val="white"/>
                </a:solidFill>
                <a:latin typeface="Meiryo UI"/>
                <a:ea typeface="Meiryo UI"/>
              </a:endParaRP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21A5C810-4A64-2DB3-A0A4-8DEC70B00870}"/>
                </a:ext>
              </a:extLst>
            </p:cNvPr>
            <p:cNvSpPr txBox="1"/>
            <p:nvPr/>
          </p:nvSpPr>
          <p:spPr>
            <a:xfrm>
              <a:off x="578648" y="5236496"/>
              <a:ext cx="725833" cy="210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26739"/>
              <a:r>
                <a:rPr lang="ja-JP" altLang="en-US" sz="1200" b="1" dirty="0">
                  <a:solidFill>
                    <a:prstClr val="black"/>
                  </a:solidFill>
                  <a:latin typeface="Meiryo UI"/>
                  <a:ea typeface="Meiryo UI"/>
                  <a:cs typeface="Kozuka Gothic Pro R" charset="-128"/>
                </a:rPr>
                <a:t>申込方法</a:t>
              </a: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24DFEB15-B57C-7B78-442B-180F52C82F72}"/>
                </a:ext>
              </a:extLst>
            </p:cNvPr>
            <p:cNvSpPr txBox="1"/>
            <p:nvPr/>
          </p:nvSpPr>
          <p:spPr>
            <a:xfrm>
              <a:off x="1757335" y="5243495"/>
              <a:ext cx="5152005" cy="206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26739">
                <a:lnSpc>
                  <a:spcPts val="14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必要事項を下記にご記入の上、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8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12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日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(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火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)</a:t>
              </a:r>
              <a:r>
                <a:rPr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１３時までに下記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までお申込みください。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Kozuka Gothic Pro R" charset="-128"/>
              </a:endParaRPr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BF8CF34C-3BFC-00F0-B368-6B07116D6A15}"/>
              </a:ext>
            </a:extLst>
          </p:cNvPr>
          <p:cNvGrpSpPr/>
          <p:nvPr/>
        </p:nvGrpSpPr>
        <p:grpSpPr>
          <a:xfrm>
            <a:off x="81685" y="4576237"/>
            <a:ext cx="7445289" cy="281997"/>
            <a:chOff x="514017" y="5236496"/>
            <a:chExt cx="6753205" cy="2144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8FC272A0-A3FD-6078-5AF5-FA4A0961FE43}"/>
                </a:ext>
              </a:extLst>
            </p:cNvPr>
            <p:cNvSpPr/>
            <p:nvPr/>
          </p:nvSpPr>
          <p:spPr>
            <a:xfrm>
              <a:off x="514017" y="5250195"/>
              <a:ext cx="6693981" cy="191653"/>
            </a:xfrm>
            <a:prstGeom prst="rect">
              <a:avLst/>
            </a:prstGeom>
            <a:solidFill>
              <a:srgbClr val="CCEC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6739"/>
              <a:endParaRPr lang="ja-JP" altLang="en-US" sz="1200" dirty="0">
                <a:solidFill>
                  <a:prstClr val="white"/>
                </a:solidFill>
                <a:latin typeface="Meiryo UI"/>
                <a:ea typeface="Meiryo UI"/>
              </a:endParaRP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C20B5AC4-6851-743F-6B60-103126F7E8F9}"/>
                </a:ext>
              </a:extLst>
            </p:cNvPr>
            <p:cNvSpPr txBox="1"/>
            <p:nvPr/>
          </p:nvSpPr>
          <p:spPr>
            <a:xfrm>
              <a:off x="578648" y="5236496"/>
              <a:ext cx="586251" cy="210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26739"/>
              <a:r>
                <a:rPr lang="ja-JP" altLang="en-US" sz="1200" b="1" dirty="0">
                  <a:solidFill>
                    <a:prstClr val="black"/>
                  </a:solidFill>
                  <a:latin typeface="Meiryo UI"/>
                  <a:ea typeface="Meiryo UI"/>
                  <a:cs typeface="Kozuka Gothic Pro R" charset="-128"/>
                </a:rPr>
                <a:t>受講料</a:t>
              </a: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10CAF0CB-94EA-0E32-5099-47DEEABB31EF}"/>
                </a:ext>
              </a:extLst>
            </p:cNvPr>
            <p:cNvSpPr txBox="1"/>
            <p:nvPr/>
          </p:nvSpPr>
          <p:spPr>
            <a:xfrm>
              <a:off x="1299596" y="5244198"/>
              <a:ext cx="5967626" cy="20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26739">
                <a:lnSpc>
                  <a:spcPts val="1400"/>
                </a:lnSpc>
              </a:pPr>
              <a:r>
                <a:rPr lang="ja-JP" altLang="en-US" sz="1200" b="1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無　料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　＜ただし、懇親会ご参加の方は当日、別途会費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(5,000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円を予定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)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Kozuka Gothic Pro R" charset="-128"/>
                </a:rPr>
                <a:t>を会場にて申し受けます。＞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Kozuka Gothic Pro R" charset="-128"/>
              </a:endParaRPr>
            </a:p>
          </p:txBody>
        </p:sp>
      </p:grp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C092634-0DB3-5B7B-159C-B67DB35500E8}"/>
              </a:ext>
            </a:extLst>
          </p:cNvPr>
          <p:cNvSpPr/>
          <p:nvPr/>
        </p:nvSpPr>
        <p:spPr>
          <a:xfrm>
            <a:off x="90017" y="8258313"/>
            <a:ext cx="7371324" cy="360406"/>
          </a:xfrm>
          <a:prstGeom prst="rect">
            <a:avLst/>
          </a:prstGeom>
          <a:solidFill>
            <a:srgbClr val="B5CDD3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4733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2B0CC6BF-09C4-A18C-C937-012663ACA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03561"/>
              </p:ext>
            </p:extLst>
          </p:nvPr>
        </p:nvGraphicFramePr>
        <p:xfrm>
          <a:off x="106278" y="8622204"/>
          <a:ext cx="7352662" cy="1209364"/>
        </p:xfrm>
        <a:graphic>
          <a:graphicData uri="http://schemas.openxmlformats.org/drawingml/2006/table">
            <a:tbl>
              <a:tblPr firstRow="1" firstCol="1" bandRow="1"/>
              <a:tblGrid>
                <a:gridCol w="976391">
                  <a:extLst>
                    <a:ext uri="{9D8B030D-6E8A-4147-A177-3AD203B41FA5}">
                      <a16:colId xmlns:a16="http://schemas.microsoft.com/office/drawing/2014/main" val="2442430190"/>
                    </a:ext>
                  </a:extLst>
                </a:gridCol>
                <a:gridCol w="2709620">
                  <a:extLst>
                    <a:ext uri="{9D8B030D-6E8A-4147-A177-3AD203B41FA5}">
                      <a16:colId xmlns:a16="http://schemas.microsoft.com/office/drawing/2014/main" val="3135576852"/>
                    </a:ext>
                  </a:extLst>
                </a:gridCol>
                <a:gridCol w="938158">
                  <a:extLst>
                    <a:ext uri="{9D8B030D-6E8A-4147-A177-3AD203B41FA5}">
                      <a16:colId xmlns:a16="http://schemas.microsoft.com/office/drawing/2014/main" val="385424810"/>
                    </a:ext>
                  </a:extLst>
                </a:gridCol>
                <a:gridCol w="2728493">
                  <a:extLst>
                    <a:ext uri="{9D8B030D-6E8A-4147-A177-3AD203B41FA5}">
                      <a16:colId xmlns:a16="http://schemas.microsoft.com/office/drawing/2014/main" val="4187411197"/>
                    </a:ext>
                  </a:extLst>
                </a:gridCol>
              </a:tblGrid>
              <a:tr h="302341">
                <a:tc>
                  <a:txBody>
                    <a:bodyPr/>
                    <a:lstStyle>
                      <a:lvl1pPr marL="0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1pPr>
                      <a:lvl2pPr marL="377967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2pPr>
                      <a:lvl3pPr marL="755934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3pPr>
                      <a:lvl4pPr marL="1133902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4pPr>
                      <a:lvl5pPr marL="1511869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5pPr>
                      <a:lvl6pPr marL="1889836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6pPr>
                      <a:lvl7pPr marL="2267803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7pPr>
                      <a:lvl8pPr marL="2645771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8pPr>
                      <a:lvl9pPr marL="3023738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lang="ja-JP" altLang="en-US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企業</a:t>
                      </a:r>
                      <a:r>
                        <a:rPr lang="ja-JP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名</a:t>
                      </a:r>
                    </a:p>
                  </a:txBody>
                  <a:tcPr marL="100362" marR="100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1pPr>
                      <a:lvl2pPr marL="377967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2pPr>
                      <a:lvl3pPr marL="755934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3pPr>
                      <a:lvl4pPr marL="1133902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4pPr>
                      <a:lvl5pPr marL="1511869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5pPr>
                      <a:lvl6pPr marL="1889836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6pPr>
                      <a:lvl7pPr marL="2267803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7pPr>
                      <a:lvl8pPr marL="2645771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8pPr>
                      <a:lvl9pPr marL="3023738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just"/>
                      <a:r>
                        <a:rPr lang="en-US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0362" marR="100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1pPr>
                      <a:lvl2pPr marL="377967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2pPr>
                      <a:lvl3pPr marL="755934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3pPr>
                      <a:lvl4pPr marL="1133902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4pPr>
                      <a:lvl5pPr marL="1511869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5pPr>
                      <a:lvl6pPr marL="1889836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6pPr>
                      <a:lvl7pPr marL="2267803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7pPr>
                      <a:lvl8pPr marL="2645771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8pPr>
                      <a:lvl9pPr marL="3023738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lang="en-US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TEL</a:t>
                      </a:r>
                      <a:endParaRPr 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0362" marR="100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1pPr>
                      <a:lvl2pPr marL="377967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2pPr>
                      <a:lvl3pPr marL="755934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3pPr>
                      <a:lvl4pPr marL="1133902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4pPr>
                      <a:lvl5pPr marL="1511869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5pPr>
                      <a:lvl6pPr marL="1889836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6pPr>
                      <a:lvl7pPr marL="2267803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7pPr>
                      <a:lvl8pPr marL="2645771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8pPr>
                      <a:lvl9pPr marL="3023738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just"/>
                      <a:r>
                        <a:rPr lang="en-US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0362" marR="100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21802"/>
                  </a:ext>
                </a:extLst>
              </a:tr>
              <a:tr h="302341">
                <a:tc>
                  <a:txBody>
                    <a:bodyPr/>
                    <a:lstStyle>
                      <a:lvl1pPr marL="0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1pPr>
                      <a:lvl2pPr marL="377967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2pPr>
                      <a:lvl3pPr marL="755934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3pPr>
                      <a:lvl4pPr marL="1133902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4pPr>
                      <a:lvl5pPr marL="1511869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5pPr>
                      <a:lvl6pPr marL="1889836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6pPr>
                      <a:lvl7pPr marL="2267803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7pPr>
                      <a:lvl8pPr marL="2645771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8pPr>
                      <a:lvl9pPr marL="3023738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lang="ja-JP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住所</a:t>
                      </a:r>
                    </a:p>
                  </a:txBody>
                  <a:tcPr marL="100362" marR="100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1pPr>
                      <a:lvl2pPr marL="377967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2pPr>
                      <a:lvl3pPr marL="755934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3pPr>
                      <a:lvl4pPr marL="1133902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4pPr>
                      <a:lvl5pPr marL="1511869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5pPr>
                      <a:lvl6pPr marL="1889836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6pPr>
                      <a:lvl7pPr marL="2267803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7pPr>
                      <a:lvl8pPr marL="2645771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8pPr>
                      <a:lvl9pPr marL="3023738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l"/>
                      <a:r>
                        <a:rPr lang="ja-JP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〒</a:t>
                      </a:r>
                    </a:p>
                  </a:txBody>
                  <a:tcPr marL="100362" marR="100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19933968"/>
                  </a:ext>
                </a:extLst>
              </a:tr>
              <a:tr h="302341">
                <a:tc rowSpan="2">
                  <a:txBody>
                    <a:bodyPr/>
                    <a:lstStyle>
                      <a:lvl1pPr marL="0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1pPr>
                      <a:lvl2pPr marL="377967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2pPr>
                      <a:lvl3pPr marL="755934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3pPr>
                      <a:lvl4pPr marL="1133902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4pPr>
                      <a:lvl5pPr marL="1511869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5pPr>
                      <a:lvl6pPr marL="1889836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6pPr>
                      <a:lvl7pPr marL="2267803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7pPr>
                      <a:lvl8pPr marL="2645771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8pPr>
                      <a:lvl9pPr marL="3023738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lang="ja-JP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ふりがな</a:t>
                      </a:r>
                    </a:p>
                    <a:p>
                      <a:pPr algn="ctr"/>
                      <a:r>
                        <a:rPr lang="ja-JP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氏名</a:t>
                      </a:r>
                    </a:p>
                  </a:txBody>
                  <a:tcPr marL="100362" marR="100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1pPr>
                      <a:lvl2pPr marL="377967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2pPr>
                      <a:lvl3pPr marL="755934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3pPr>
                      <a:lvl4pPr marL="1133902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4pPr>
                      <a:lvl5pPr marL="1511869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5pPr>
                      <a:lvl6pPr marL="1889836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6pPr>
                      <a:lvl7pPr marL="2267803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7pPr>
                      <a:lvl8pPr marL="2645771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8pPr>
                      <a:lvl9pPr marL="3023738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just"/>
                      <a:r>
                        <a:rPr lang="en-US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0362" marR="100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1pPr>
                      <a:lvl2pPr marL="377967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2pPr>
                      <a:lvl3pPr marL="755934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3pPr>
                      <a:lvl4pPr marL="1133902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4pPr>
                      <a:lvl5pPr marL="1511869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5pPr>
                      <a:lvl6pPr marL="1889836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6pPr>
                      <a:lvl7pPr marL="2267803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7pPr>
                      <a:lvl8pPr marL="2645771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8pPr>
                      <a:lvl9pPr marL="3023738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lang="en-US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E-Mail</a:t>
                      </a:r>
                      <a:endParaRPr 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0362" marR="100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1pPr>
                      <a:lvl2pPr marL="377967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2pPr>
                      <a:lvl3pPr marL="755934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3pPr>
                      <a:lvl4pPr marL="1133902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4pPr>
                      <a:lvl5pPr marL="1511869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5pPr>
                      <a:lvl6pPr marL="1889836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6pPr>
                      <a:lvl7pPr marL="2267803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7pPr>
                      <a:lvl8pPr marL="2645771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8pPr>
                      <a:lvl9pPr marL="3023738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just"/>
                      <a:r>
                        <a:rPr lang="en-US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0362" marR="100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722962"/>
                  </a:ext>
                </a:extLst>
              </a:tr>
              <a:tr h="3023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1pPr>
                      <a:lvl2pPr marL="377967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2pPr>
                      <a:lvl3pPr marL="755934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3pPr>
                      <a:lvl4pPr marL="1133902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4pPr>
                      <a:lvl5pPr marL="1511869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5pPr>
                      <a:lvl6pPr marL="1889836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6pPr>
                      <a:lvl7pPr marL="2267803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7pPr>
                      <a:lvl8pPr marL="2645771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8pPr>
                      <a:lvl9pPr marL="3023738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just"/>
                      <a:r>
                        <a:rPr lang="en-US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0362" marR="100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1pPr>
                      <a:lvl2pPr marL="377967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2pPr>
                      <a:lvl3pPr marL="755934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3pPr>
                      <a:lvl4pPr marL="1133902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4pPr>
                      <a:lvl5pPr marL="1511869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5pPr>
                      <a:lvl6pPr marL="1889836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6pPr>
                      <a:lvl7pPr marL="2267803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7pPr>
                      <a:lvl8pPr marL="2645771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8pPr>
                      <a:lvl9pPr marL="3023738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lang="ja-JP" altLang="en-US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所属・役職</a:t>
                      </a:r>
                      <a:endParaRPr 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0362" marR="100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1pPr>
                      <a:lvl2pPr marL="377967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2pPr>
                      <a:lvl3pPr marL="755934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3pPr>
                      <a:lvl4pPr marL="1133902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4pPr>
                      <a:lvl5pPr marL="1511869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5pPr>
                      <a:lvl6pPr marL="1889836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6pPr>
                      <a:lvl7pPr marL="2267803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7pPr>
                      <a:lvl8pPr marL="2645771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8pPr>
                      <a:lvl9pPr marL="3023738" algn="l" defTabSz="755934" rtl="0" eaLnBrk="1" latinLnBrk="0" hangingPunct="1">
                        <a:defRPr kumimoji="1" sz="1488" kern="1200">
                          <a:solidFill>
                            <a:schemeClr val="tx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just"/>
                      <a:r>
                        <a:rPr lang="en-US" sz="1100" kern="10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0362" marR="100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294305"/>
                  </a:ext>
                </a:extLst>
              </a:tr>
            </a:tbl>
          </a:graphicData>
        </a:graphic>
      </p:graphicFrame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2DA10CE-89C4-AF5B-90AB-F6BB461D103C}"/>
              </a:ext>
            </a:extLst>
          </p:cNvPr>
          <p:cNvSpPr txBox="1"/>
          <p:nvPr/>
        </p:nvSpPr>
        <p:spPr>
          <a:xfrm>
            <a:off x="339254" y="8292817"/>
            <a:ext cx="69363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14733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新たな３Ｄ金属積層造形技術研究会　申込書　</a:t>
            </a:r>
            <a:r>
              <a:rPr kumimoji="0" lang="ja-JP" altLang="ja-JP" sz="1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長野センターあて</a:t>
            </a:r>
            <a:r>
              <a:rPr kumimoji="0" lang="ja-JP" altLang="ja-JP" sz="1400" b="1" i="1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　</a:t>
            </a:r>
            <a:r>
              <a:rPr kumimoji="0" lang="en-US" altLang="ja-JP" sz="1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FAX</a:t>
            </a:r>
            <a:r>
              <a:rPr kumimoji="0" lang="ja-JP" altLang="ja-JP" sz="1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ja-JP" sz="1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026-225-6711</a:t>
            </a:r>
            <a:r>
              <a:rPr kumimoji="0" lang="ja-JP" altLang="ja-JP" sz="1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　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946D4802-D47C-D5C6-7BC7-933E6E193DEC}"/>
              </a:ext>
            </a:extLst>
          </p:cNvPr>
          <p:cNvSpPr txBox="1"/>
          <p:nvPr/>
        </p:nvSpPr>
        <p:spPr>
          <a:xfrm>
            <a:off x="1589998" y="7624294"/>
            <a:ext cx="3749445" cy="461665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シャトレーゼホテル長野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階 「瑞鳳」  　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17:30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～　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当日、会費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(5,000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円を予定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を会場にてお支払いください。　　　　　　　　　</a:t>
            </a:r>
          </a:p>
        </p:txBody>
      </p:sp>
      <p:grpSp>
        <p:nvGrpSpPr>
          <p:cNvPr id="154" name="グループ化 153">
            <a:extLst>
              <a:ext uri="{FF2B5EF4-FFF2-40B4-BE49-F238E27FC236}">
                <a16:creationId xmlns:a16="http://schemas.microsoft.com/office/drawing/2014/main" id="{BAA140D2-63DA-2287-A1AF-34B3CA84120F}"/>
              </a:ext>
            </a:extLst>
          </p:cNvPr>
          <p:cNvGrpSpPr/>
          <p:nvPr/>
        </p:nvGrpSpPr>
        <p:grpSpPr>
          <a:xfrm>
            <a:off x="119604" y="4991641"/>
            <a:ext cx="1255885" cy="288536"/>
            <a:chOff x="46128" y="4991641"/>
            <a:chExt cx="1255885" cy="288536"/>
          </a:xfrm>
        </p:grpSpPr>
        <p:pic>
          <p:nvPicPr>
            <p:cNvPr id="133" name="図 132">
              <a:extLst>
                <a:ext uri="{FF2B5EF4-FFF2-40B4-BE49-F238E27FC236}">
                  <a16:creationId xmlns:a16="http://schemas.microsoft.com/office/drawing/2014/main" id="{838B44A5-C7F9-EAAB-0984-E80C7910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128" y="4993640"/>
              <a:ext cx="1255885" cy="286537"/>
            </a:xfrm>
            <a:prstGeom prst="rect">
              <a:avLst/>
            </a:prstGeom>
          </p:spPr>
        </p:pic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7CAF307A-38DC-837A-D36E-CC1FB3ED054A}"/>
                </a:ext>
              </a:extLst>
            </p:cNvPr>
            <p:cNvSpPr txBox="1"/>
            <p:nvPr/>
          </p:nvSpPr>
          <p:spPr>
            <a:xfrm>
              <a:off x="346607" y="4991641"/>
              <a:ext cx="648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概　要</a:t>
              </a:r>
              <a:endParaRPr lang="ja-JP" altLang="en-US" sz="1200" b="1" dirty="0"/>
            </a:p>
          </p:txBody>
        </p:sp>
      </p:grp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A8219E56-7CA9-E8CE-B2E4-35AE998BBB1B}"/>
              </a:ext>
            </a:extLst>
          </p:cNvPr>
          <p:cNvSpPr txBox="1"/>
          <p:nvPr/>
        </p:nvSpPr>
        <p:spPr>
          <a:xfrm>
            <a:off x="1589998" y="4993640"/>
            <a:ext cx="5832000" cy="1384995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支援機関のアクティビティ紹介</a:t>
            </a: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（１）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「構造最適設計を活用した取り組み事例の紹介」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　長野県工業技術総合センター　材料技術部門　設計支援部長　石坂　和明 氏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（２）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信州ＡＭ研究会の紹介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(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視野を拡げる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AM—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展示会と現場からのインスピレーション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)</a:t>
            </a: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          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信州ＡＭ研究会　会長　市川　大造　氏　　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（３）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さかき金属３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D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プリンタ研究会の共同研究事例紹介　　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　公益財団法人さかきテクノセンター　センター長　工藤　誠一　氏</a:t>
            </a:r>
          </a:p>
        </p:txBody>
      </p:sp>
      <p:grpSp>
        <p:nvGrpSpPr>
          <p:cNvPr id="153" name="グループ化 152">
            <a:extLst>
              <a:ext uri="{FF2B5EF4-FFF2-40B4-BE49-F238E27FC236}">
                <a16:creationId xmlns:a16="http://schemas.microsoft.com/office/drawing/2014/main" id="{70421F17-9915-047E-9A47-F5E10F940810}"/>
              </a:ext>
            </a:extLst>
          </p:cNvPr>
          <p:cNvGrpSpPr/>
          <p:nvPr/>
        </p:nvGrpSpPr>
        <p:grpSpPr>
          <a:xfrm>
            <a:off x="123476" y="6437544"/>
            <a:ext cx="1255885" cy="292705"/>
            <a:chOff x="41836" y="6437544"/>
            <a:chExt cx="1255885" cy="292705"/>
          </a:xfrm>
        </p:grpSpPr>
        <p:pic>
          <p:nvPicPr>
            <p:cNvPr id="134" name="図 133">
              <a:extLst>
                <a:ext uri="{FF2B5EF4-FFF2-40B4-BE49-F238E27FC236}">
                  <a16:creationId xmlns:a16="http://schemas.microsoft.com/office/drawing/2014/main" id="{98BD778E-D233-182E-5411-E4CAC835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836" y="6437544"/>
              <a:ext cx="1255885" cy="286537"/>
            </a:xfrm>
            <a:prstGeom prst="rect">
              <a:avLst/>
            </a:prstGeom>
          </p:spPr>
        </p:pic>
        <p:sp>
          <p:nvSpPr>
            <p:cNvPr id="143" name="テキスト ボックス 142">
              <a:extLst>
                <a:ext uri="{FF2B5EF4-FFF2-40B4-BE49-F238E27FC236}">
                  <a16:creationId xmlns:a16="http://schemas.microsoft.com/office/drawing/2014/main" id="{11759970-52BA-1BC8-80D4-4D86F975E4F5}"/>
                </a:ext>
              </a:extLst>
            </p:cNvPr>
            <p:cNvSpPr txBox="1"/>
            <p:nvPr/>
          </p:nvSpPr>
          <p:spPr>
            <a:xfrm>
              <a:off x="392737" y="6453250"/>
              <a:ext cx="648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講　演</a:t>
              </a:r>
              <a:endParaRPr lang="ja-JP" altLang="en-US" b="1" dirty="0"/>
            </a:p>
          </p:txBody>
        </p:sp>
      </p:grp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556B425C-8909-8679-AA74-3BC614B18E43}"/>
              </a:ext>
            </a:extLst>
          </p:cNvPr>
          <p:cNvSpPr txBox="1"/>
          <p:nvPr/>
        </p:nvSpPr>
        <p:spPr>
          <a:xfrm>
            <a:off x="1589998" y="6395702"/>
            <a:ext cx="5832000" cy="461665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演題　「大型金属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3D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プリンター（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BLT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社）および活用事例紹介」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講師　オリックス・レンテック㈱　受託事業部　３Ｄプリンター事業推進チーム　安田　和磨　氏</a:t>
            </a:r>
          </a:p>
        </p:txBody>
      </p:sp>
      <p:grpSp>
        <p:nvGrpSpPr>
          <p:cNvPr id="155" name="グループ化 154">
            <a:extLst>
              <a:ext uri="{FF2B5EF4-FFF2-40B4-BE49-F238E27FC236}">
                <a16:creationId xmlns:a16="http://schemas.microsoft.com/office/drawing/2014/main" id="{80E3A535-D5F8-F986-01AE-F3D14F6674E9}"/>
              </a:ext>
            </a:extLst>
          </p:cNvPr>
          <p:cNvGrpSpPr/>
          <p:nvPr/>
        </p:nvGrpSpPr>
        <p:grpSpPr>
          <a:xfrm>
            <a:off x="111870" y="7049562"/>
            <a:ext cx="2446421" cy="420054"/>
            <a:chOff x="38394" y="7049573"/>
            <a:chExt cx="2446421" cy="309325"/>
          </a:xfrm>
        </p:grpSpPr>
        <p:pic>
          <p:nvPicPr>
            <p:cNvPr id="148" name="図 147">
              <a:extLst>
                <a:ext uri="{FF2B5EF4-FFF2-40B4-BE49-F238E27FC236}">
                  <a16:creationId xmlns:a16="http://schemas.microsoft.com/office/drawing/2014/main" id="{C74F7A31-2FFE-F7A0-3F96-5DBADA991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394" y="7049573"/>
              <a:ext cx="2446421" cy="286537"/>
            </a:xfrm>
            <a:prstGeom prst="rect">
              <a:avLst/>
            </a:prstGeom>
          </p:spPr>
        </p:pic>
        <p:sp>
          <p:nvSpPr>
            <p:cNvPr id="152" name="テキスト ボックス 151">
              <a:extLst>
                <a:ext uri="{FF2B5EF4-FFF2-40B4-BE49-F238E27FC236}">
                  <a16:creationId xmlns:a16="http://schemas.microsoft.com/office/drawing/2014/main" id="{B2416752-B50A-FE79-BC64-8AFC98E96E2E}"/>
                </a:ext>
              </a:extLst>
            </p:cNvPr>
            <p:cNvSpPr txBox="1"/>
            <p:nvPr/>
          </p:nvSpPr>
          <p:spPr>
            <a:xfrm>
              <a:off x="384573" y="7081899"/>
              <a:ext cx="1656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名刺交換・展示物紹介</a:t>
              </a:r>
              <a:endParaRPr lang="ja-JP" altLang="en-US" b="1" dirty="0"/>
            </a:p>
          </p:txBody>
        </p:sp>
      </p:grp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6B1D5414-A060-F19D-6321-0843B4928CD8}"/>
              </a:ext>
            </a:extLst>
          </p:cNvPr>
          <p:cNvGrpSpPr/>
          <p:nvPr/>
        </p:nvGrpSpPr>
        <p:grpSpPr>
          <a:xfrm>
            <a:off x="123475" y="7712167"/>
            <a:ext cx="1255885" cy="286537"/>
            <a:chOff x="-2383583" y="7215163"/>
            <a:chExt cx="1255885" cy="286537"/>
          </a:xfrm>
        </p:grpSpPr>
        <p:pic>
          <p:nvPicPr>
            <p:cNvPr id="136" name="図 135">
              <a:extLst>
                <a:ext uri="{FF2B5EF4-FFF2-40B4-BE49-F238E27FC236}">
                  <a16:creationId xmlns:a16="http://schemas.microsoft.com/office/drawing/2014/main" id="{7F994706-8270-D444-A6DF-1BB3E7F4E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383583" y="7215163"/>
              <a:ext cx="1255885" cy="286537"/>
            </a:xfrm>
            <a:prstGeom prst="rect">
              <a:avLst/>
            </a:prstGeom>
          </p:spPr>
        </p:pic>
        <p:sp>
          <p:nvSpPr>
            <p:cNvPr id="157" name="テキスト ボックス 156">
              <a:extLst>
                <a:ext uri="{FF2B5EF4-FFF2-40B4-BE49-F238E27FC236}">
                  <a16:creationId xmlns:a16="http://schemas.microsoft.com/office/drawing/2014/main" id="{59F837CA-7681-8695-943E-6FD465D8DE2F}"/>
                </a:ext>
              </a:extLst>
            </p:cNvPr>
            <p:cNvSpPr txBox="1"/>
            <p:nvPr/>
          </p:nvSpPr>
          <p:spPr>
            <a:xfrm>
              <a:off x="-2060540" y="7219624"/>
              <a:ext cx="648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懇親会</a:t>
              </a:r>
              <a:endParaRPr lang="ja-JP" altLang="en-US" b="1" dirty="0"/>
            </a:p>
          </p:txBody>
        </p:sp>
      </p:grpSp>
      <p:sp>
        <p:nvSpPr>
          <p:cNvPr id="160" name="フリーフォーム(F) 6" title="円のスカラップ">
            <a:extLst>
              <a:ext uri="{FF2B5EF4-FFF2-40B4-BE49-F238E27FC236}">
                <a16:creationId xmlns:a16="http://schemas.microsoft.com/office/drawing/2014/main" id="{4B47D3BF-B6CE-E480-29CB-D95CFF0D2354}"/>
              </a:ext>
            </a:extLst>
          </p:cNvPr>
          <p:cNvSpPr>
            <a:spLocks noChangeAspect="1"/>
          </p:cNvSpPr>
          <p:nvPr/>
        </p:nvSpPr>
        <p:spPr bwMode="auto">
          <a:xfrm>
            <a:off x="6244107" y="7132533"/>
            <a:ext cx="900000" cy="900000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5D520140-64B9-EE08-FA83-E90D0FD62C34}"/>
              </a:ext>
            </a:extLst>
          </p:cNvPr>
          <p:cNvSpPr txBox="1"/>
          <p:nvPr/>
        </p:nvSpPr>
        <p:spPr>
          <a:xfrm>
            <a:off x="6370107" y="7374434"/>
            <a:ext cx="6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参加費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無　料</a:t>
            </a:r>
            <a:endParaRPr lang="ja-JP" altLang="en-US" sz="1200" b="1" dirty="0"/>
          </a:p>
        </p:txBody>
      </p: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F6BA3D0A-4250-5156-DE48-02A495B461E6}"/>
              </a:ext>
            </a:extLst>
          </p:cNvPr>
          <p:cNvGrpSpPr/>
          <p:nvPr/>
        </p:nvGrpSpPr>
        <p:grpSpPr>
          <a:xfrm>
            <a:off x="69356" y="9876511"/>
            <a:ext cx="6167079" cy="738868"/>
            <a:chOff x="0" y="4446914"/>
            <a:chExt cx="6167079" cy="738868"/>
          </a:xfrm>
        </p:grpSpPr>
        <p:grpSp>
          <p:nvGrpSpPr>
            <p:cNvPr id="210" name="グループ化 209">
              <a:extLst>
                <a:ext uri="{FF2B5EF4-FFF2-40B4-BE49-F238E27FC236}">
                  <a16:creationId xmlns:a16="http://schemas.microsoft.com/office/drawing/2014/main" id="{5F2F5BB1-95C4-D78D-A859-51882731A77F}"/>
                </a:ext>
              </a:extLst>
            </p:cNvPr>
            <p:cNvGrpSpPr/>
            <p:nvPr/>
          </p:nvGrpSpPr>
          <p:grpSpPr>
            <a:xfrm>
              <a:off x="0" y="4448649"/>
              <a:ext cx="2126976" cy="737133"/>
              <a:chOff x="0" y="4448649"/>
              <a:chExt cx="2126976" cy="737133"/>
            </a:xfrm>
          </p:grpSpPr>
          <p:sp>
            <p:nvSpPr>
              <p:cNvPr id="236" name="Rectangle 2937">
                <a:extLst>
                  <a:ext uri="{FF2B5EF4-FFF2-40B4-BE49-F238E27FC236}">
                    <a16:creationId xmlns:a16="http://schemas.microsoft.com/office/drawing/2014/main" id="{936B8ACA-5C37-0A88-9BF8-7913C5792045}"/>
                  </a:ext>
                </a:extLst>
              </p:cNvPr>
              <p:cNvSpPr/>
              <p:nvPr/>
            </p:nvSpPr>
            <p:spPr>
              <a:xfrm>
                <a:off x="0" y="4448649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Rectangle 2938">
                <a:extLst>
                  <a:ext uri="{FF2B5EF4-FFF2-40B4-BE49-F238E27FC236}">
                    <a16:creationId xmlns:a16="http://schemas.microsoft.com/office/drawing/2014/main" id="{1D231F9F-6C1E-069B-1A4D-EC67CFD32EBD}"/>
                  </a:ext>
                </a:extLst>
              </p:cNvPr>
              <p:cNvSpPr/>
              <p:nvPr/>
            </p:nvSpPr>
            <p:spPr>
              <a:xfrm>
                <a:off x="212637" y="4448649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Rectangle 2939">
                <a:extLst>
                  <a:ext uri="{FF2B5EF4-FFF2-40B4-BE49-F238E27FC236}">
                    <a16:creationId xmlns:a16="http://schemas.microsoft.com/office/drawing/2014/main" id="{32DFDFF5-AC82-9B17-13E4-AA3DB75F800D}"/>
                  </a:ext>
                </a:extLst>
              </p:cNvPr>
              <p:cNvSpPr/>
              <p:nvPr/>
            </p:nvSpPr>
            <p:spPr>
              <a:xfrm>
                <a:off x="425274" y="4450111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Rectangle 2940">
                <a:extLst>
                  <a:ext uri="{FF2B5EF4-FFF2-40B4-BE49-F238E27FC236}">
                    <a16:creationId xmlns:a16="http://schemas.microsoft.com/office/drawing/2014/main" id="{D93ADFC1-4FA8-9719-F554-FF434022BC74}"/>
                  </a:ext>
                </a:extLst>
              </p:cNvPr>
              <p:cNvSpPr/>
              <p:nvPr/>
            </p:nvSpPr>
            <p:spPr>
              <a:xfrm>
                <a:off x="637911" y="4450111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Rectangle 2941">
                <a:extLst>
                  <a:ext uri="{FF2B5EF4-FFF2-40B4-BE49-F238E27FC236}">
                    <a16:creationId xmlns:a16="http://schemas.microsoft.com/office/drawing/2014/main" id="{37D12A7A-AF27-7E69-F0BC-A3D6C298A3D3}"/>
                  </a:ext>
                </a:extLst>
              </p:cNvPr>
              <p:cNvSpPr/>
              <p:nvPr/>
            </p:nvSpPr>
            <p:spPr>
              <a:xfrm>
                <a:off x="850548" y="4450111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Rectangle 2942">
                <a:extLst>
                  <a:ext uri="{FF2B5EF4-FFF2-40B4-BE49-F238E27FC236}">
                    <a16:creationId xmlns:a16="http://schemas.microsoft.com/office/drawing/2014/main" id="{051A5549-5B66-9A88-E017-0C24D66CC6B6}"/>
                  </a:ext>
                </a:extLst>
              </p:cNvPr>
              <p:cNvSpPr/>
              <p:nvPr/>
            </p:nvSpPr>
            <p:spPr>
              <a:xfrm>
                <a:off x="1063185" y="4454924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Rectangle 2943">
                <a:extLst>
                  <a:ext uri="{FF2B5EF4-FFF2-40B4-BE49-F238E27FC236}">
                    <a16:creationId xmlns:a16="http://schemas.microsoft.com/office/drawing/2014/main" id="{6A4CBF39-C95D-C954-7F0A-EBFFAF5AAF88}"/>
                  </a:ext>
                </a:extLst>
              </p:cNvPr>
              <p:cNvSpPr/>
              <p:nvPr/>
            </p:nvSpPr>
            <p:spPr>
              <a:xfrm>
                <a:off x="0" y="4755040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Rectangle 2944">
                <a:extLst>
                  <a:ext uri="{FF2B5EF4-FFF2-40B4-BE49-F238E27FC236}">
                    <a16:creationId xmlns:a16="http://schemas.microsoft.com/office/drawing/2014/main" id="{DBAA45A7-F292-5668-31D6-26EBE6BAE028}"/>
                  </a:ext>
                </a:extLst>
              </p:cNvPr>
              <p:cNvSpPr/>
              <p:nvPr/>
            </p:nvSpPr>
            <p:spPr>
              <a:xfrm>
                <a:off x="212637" y="4755040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Rectangle 2949">
                <a:extLst>
                  <a:ext uri="{FF2B5EF4-FFF2-40B4-BE49-F238E27FC236}">
                    <a16:creationId xmlns:a16="http://schemas.microsoft.com/office/drawing/2014/main" id="{FD4DB910-AFF5-E6D2-14A6-78AF6AED0BC0}"/>
                  </a:ext>
                </a:extLst>
              </p:cNvPr>
              <p:cNvSpPr/>
              <p:nvPr/>
            </p:nvSpPr>
            <p:spPr>
              <a:xfrm>
                <a:off x="0" y="4969680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Rectangle 2951">
                <a:extLst>
                  <a:ext uri="{FF2B5EF4-FFF2-40B4-BE49-F238E27FC236}">
                    <a16:creationId xmlns:a16="http://schemas.microsoft.com/office/drawing/2014/main" id="{65E7DB99-ACBA-4899-10EA-17BD19127B96}"/>
                  </a:ext>
                </a:extLst>
              </p:cNvPr>
              <p:cNvSpPr/>
              <p:nvPr/>
            </p:nvSpPr>
            <p:spPr>
              <a:xfrm>
                <a:off x="425274" y="4969680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Rectangle 2952">
                <a:extLst>
                  <a:ext uri="{FF2B5EF4-FFF2-40B4-BE49-F238E27FC236}">
                    <a16:creationId xmlns:a16="http://schemas.microsoft.com/office/drawing/2014/main" id="{D6BCF5B9-CE4D-9B91-B6AA-A841836F4D2E}"/>
                  </a:ext>
                </a:extLst>
              </p:cNvPr>
              <p:cNvSpPr/>
              <p:nvPr/>
            </p:nvSpPr>
            <p:spPr>
              <a:xfrm>
                <a:off x="637911" y="4969680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Rectangle 2953">
                <a:extLst>
                  <a:ext uri="{FF2B5EF4-FFF2-40B4-BE49-F238E27FC236}">
                    <a16:creationId xmlns:a16="http://schemas.microsoft.com/office/drawing/2014/main" id="{71EC53CD-A9BB-1C47-F703-B3A902956674}"/>
                  </a:ext>
                </a:extLst>
              </p:cNvPr>
              <p:cNvSpPr/>
              <p:nvPr/>
            </p:nvSpPr>
            <p:spPr>
              <a:xfrm>
                <a:off x="850548" y="4971142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Rectangle 2954">
                <a:extLst>
                  <a:ext uri="{FF2B5EF4-FFF2-40B4-BE49-F238E27FC236}">
                    <a16:creationId xmlns:a16="http://schemas.microsoft.com/office/drawing/2014/main" id="{C730DB18-7FF2-A0CE-C961-7BA3865BAC3E}"/>
                  </a:ext>
                </a:extLst>
              </p:cNvPr>
              <p:cNvSpPr/>
              <p:nvPr/>
            </p:nvSpPr>
            <p:spPr>
              <a:xfrm>
                <a:off x="1063185" y="4971142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Rectangle 3130">
                <a:extLst>
                  <a:ext uri="{FF2B5EF4-FFF2-40B4-BE49-F238E27FC236}">
                    <a16:creationId xmlns:a16="http://schemas.microsoft.com/office/drawing/2014/main" id="{72B41369-4D80-C2D9-0F09-59F075A61F80}"/>
                  </a:ext>
                </a:extLst>
              </p:cNvPr>
              <p:cNvSpPr/>
              <p:nvPr/>
            </p:nvSpPr>
            <p:spPr>
              <a:xfrm>
                <a:off x="1488459" y="4451732"/>
                <a:ext cx="213243" cy="214640"/>
              </a:xfrm>
              <a:prstGeom prst="rect">
                <a:avLst/>
              </a:prstGeom>
              <a:solidFill>
                <a:srgbClr val="C31715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Rectangle 3131">
                <a:extLst>
                  <a:ext uri="{FF2B5EF4-FFF2-40B4-BE49-F238E27FC236}">
                    <a16:creationId xmlns:a16="http://schemas.microsoft.com/office/drawing/2014/main" id="{B9CE61E9-8B07-5B2B-65CA-BCF5CB2DD1DB}"/>
                  </a:ext>
                </a:extLst>
              </p:cNvPr>
              <p:cNvSpPr/>
              <p:nvPr/>
            </p:nvSpPr>
            <p:spPr>
              <a:xfrm>
                <a:off x="1701096" y="4454924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Rectangle 3141">
                <a:extLst>
                  <a:ext uri="{FF2B5EF4-FFF2-40B4-BE49-F238E27FC236}">
                    <a16:creationId xmlns:a16="http://schemas.microsoft.com/office/drawing/2014/main" id="{9B5AB598-4C8B-16CC-48E0-F118FC4943D6}"/>
                  </a:ext>
                </a:extLst>
              </p:cNvPr>
              <p:cNvSpPr/>
              <p:nvPr/>
            </p:nvSpPr>
            <p:spPr>
              <a:xfrm>
                <a:off x="1275822" y="4971142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Rectangle 3142">
                <a:extLst>
                  <a:ext uri="{FF2B5EF4-FFF2-40B4-BE49-F238E27FC236}">
                    <a16:creationId xmlns:a16="http://schemas.microsoft.com/office/drawing/2014/main" id="{EA0F75E7-59A8-86C7-C21C-6951B11BF5EB}"/>
                  </a:ext>
                </a:extLst>
              </p:cNvPr>
              <p:cNvSpPr/>
              <p:nvPr/>
            </p:nvSpPr>
            <p:spPr>
              <a:xfrm>
                <a:off x="1488459" y="4971142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Rectangle 3143">
                <a:extLst>
                  <a:ext uri="{FF2B5EF4-FFF2-40B4-BE49-F238E27FC236}">
                    <a16:creationId xmlns:a16="http://schemas.microsoft.com/office/drawing/2014/main" id="{B485402D-D4C8-9D1C-A002-B7A0C11ADB93}"/>
                  </a:ext>
                </a:extLst>
              </p:cNvPr>
              <p:cNvSpPr/>
              <p:nvPr/>
            </p:nvSpPr>
            <p:spPr>
              <a:xfrm>
                <a:off x="1701096" y="4971142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Rectangle 3144">
                <a:extLst>
                  <a:ext uri="{FF2B5EF4-FFF2-40B4-BE49-F238E27FC236}">
                    <a16:creationId xmlns:a16="http://schemas.microsoft.com/office/drawing/2014/main" id="{D875E2D5-40FA-D49F-6EC8-5C52478E1E48}"/>
                  </a:ext>
                </a:extLst>
              </p:cNvPr>
              <p:cNvSpPr/>
              <p:nvPr/>
            </p:nvSpPr>
            <p:spPr>
              <a:xfrm>
                <a:off x="1913733" y="4971142"/>
                <a:ext cx="213243" cy="214640"/>
              </a:xfrm>
              <a:prstGeom prst="rect">
                <a:avLst/>
              </a:prstGeom>
              <a:solidFill>
                <a:srgbClr val="C31715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1" name="Rectangle 2950">
              <a:extLst>
                <a:ext uri="{FF2B5EF4-FFF2-40B4-BE49-F238E27FC236}">
                  <a16:creationId xmlns:a16="http://schemas.microsoft.com/office/drawing/2014/main" id="{DD0B5579-AAB3-4B6F-6457-24F158EB31BC}"/>
                </a:ext>
              </a:extLst>
            </p:cNvPr>
            <p:cNvSpPr/>
            <p:nvPr/>
          </p:nvSpPr>
          <p:spPr>
            <a:xfrm>
              <a:off x="212637" y="4969680"/>
              <a:ext cx="213243" cy="2146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2" name="グループ化 211">
              <a:extLst>
                <a:ext uri="{FF2B5EF4-FFF2-40B4-BE49-F238E27FC236}">
                  <a16:creationId xmlns:a16="http://schemas.microsoft.com/office/drawing/2014/main" id="{A307674C-D259-42D0-BD99-EB6E9D32FDA3}"/>
                </a:ext>
              </a:extLst>
            </p:cNvPr>
            <p:cNvGrpSpPr/>
            <p:nvPr/>
          </p:nvGrpSpPr>
          <p:grpSpPr>
            <a:xfrm>
              <a:off x="2184756" y="4446914"/>
              <a:ext cx="3769686" cy="222648"/>
              <a:chOff x="2184756" y="4446914"/>
              <a:chExt cx="3769686" cy="222648"/>
            </a:xfrm>
          </p:grpSpPr>
          <p:sp>
            <p:nvSpPr>
              <p:cNvPr id="226" name="Rectangle 3133">
                <a:extLst>
                  <a:ext uri="{FF2B5EF4-FFF2-40B4-BE49-F238E27FC236}">
                    <a16:creationId xmlns:a16="http://schemas.microsoft.com/office/drawing/2014/main" id="{8F407CFC-1ABA-A7E7-1CAF-C14F73015081}"/>
                  </a:ext>
                </a:extLst>
              </p:cNvPr>
              <p:cNvSpPr/>
              <p:nvPr/>
            </p:nvSpPr>
            <p:spPr>
              <a:xfrm>
                <a:off x="2184756" y="4454922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" name="Rectangle 3134">
                <a:extLst>
                  <a:ext uri="{FF2B5EF4-FFF2-40B4-BE49-F238E27FC236}">
                    <a16:creationId xmlns:a16="http://schemas.microsoft.com/office/drawing/2014/main" id="{98AA3812-FF39-F380-2CF7-17C5C0BAEA3E}"/>
                  </a:ext>
                </a:extLst>
              </p:cNvPr>
              <p:cNvSpPr/>
              <p:nvPr/>
            </p:nvSpPr>
            <p:spPr>
              <a:xfrm>
                <a:off x="2397393" y="4454922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" name="Rectangle 3321">
                <a:extLst>
                  <a:ext uri="{FF2B5EF4-FFF2-40B4-BE49-F238E27FC236}">
                    <a16:creationId xmlns:a16="http://schemas.microsoft.com/office/drawing/2014/main" id="{10473D8D-D946-08E4-2208-3C715B12B148}"/>
                  </a:ext>
                </a:extLst>
              </p:cNvPr>
              <p:cNvSpPr/>
              <p:nvPr/>
            </p:nvSpPr>
            <p:spPr>
              <a:xfrm>
                <a:off x="2610030" y="4454922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Rectangle 3322">
                <a:extLst>
                  <a:ext uri="{FF2B5EF4-FFF2-40B4-BE49-F238E27FC236}">
                    <a16:creationId xmlns:a16="http://schemas.microsoft.com/office/drawing/2014/main" id="{1957D037-20AD-3253-208A-3EB09C4904B8}"/>
                  </a:ext>
                </a:extLst>
              </p:cNvPr>
              <p:cNvSpPr/>
              <p:nvPr/>
            </p:nvSpPr>
            <p:spPr>
              <a:xfrm>
                <a:off x="2822667" y="4454922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Rectangle 3325">
                <a:extLst>
                  <a:ext uri="{FF2B5EF4-FFF2-40B4-BE49-F238E27FC236}">
                    <a16:creationId xmlns:a16="http://schemas.microsoft.com/office/drawing/2014/main" id="{E4897CD1-C5DB-2AE3-BB59-9AEC14C4FEE4}"/>
                  </a:ext>
                </a:extLst>
              </p:cNvPr>
              <p:cNvSpPr/>
              <p:nvPr/>
            </p:nvSpPr>
            <p:spPr>
              <a:xfrm>
                <a:off x="3460578" y="4446916"/>
                <a:ext cx="213243" cy="214640"/>
              </a:xfrm>
              <a:prstGeom prst="rect">
                <a:avLst/>
              </a:prstGeom>
              <a:solidFill>
                <a:srgbClr val="C31715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" name="Rectangle 3326">
                <a:extLst>
                  <a:ext uri="{FF2B5EF4-FFF2-40B4-BE49-F238E27FC236}">
                    <a16:creationId xmlns:a16="http://schemas.microsoft.com/office/drawing/2014/main" id="{D7F33AE8-CAE6-49B5-3E9E-07404D76F414}"/>
                  </a:ext>
                </a:extLst>
              </p:cNvPr>
              <p:cNvSpPr/>
              <p:nvPr/>
            </p:nvSpPr>
            <p:spPr>
              <a:xfrm>
                <a:off x="3673215" y="4454922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Rectangle 3513">
                <a:extLst>
                  <a:ext uri="{FF2B5EF4-FFF2-40B4-BE49-F238E27FC236}">
                    <a16:creationId xmlns:a16="http://schemas.microsoft.com/office/drawing/2014/main" id="{C6431608-48B8-954B-9035-CBDB67C07567}"/>
                  </a:ext>
                </a:extLst>
              </p:cNvPr>
              <p:cNvSpPr/>
              <p:nvPr/>
            </p:nvSpPr>
            <p:spPr>
              <a:xfrm>
                <a:off x="3892778" y="4454922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Rectangle 3516">
                <a:extLst>
                  <a:ext uri="{FF2B5EF4-FFF2-40B4-BE49-F238E27FC236}">
                    <a16:creationId xmlns:a16="http://schemas.microsoft.com/office/drawing/2014/main" id="{96F4838F-284F-EF03-B408-12C800E51FB4}"/>
                  </a:ext>
                </a:extLst>
              </p:cNvPr>
              <p:cNvSpPr/>
              <p:nvPr/>
            </p:nvSpPr>
            <p:spPr>
              <a:xfrm>
                <a:off x="4465377" y="4454922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Rectangle 3518">
                <a:extLst>
                  <a:ext uri="{FF2B5EF4-FFF2-40B4-BE49-F238E27FC236}">
                    <a16:creationId xmlns:a16="http://schemas.microsoft.com/office/drawing/2014/main" id="{6B9D4E55-70A1-B304-9DDC-75A1506EC304}"/>
                  </a:ext>
                </a:extLst>
              </p:cNvPr>
              <p:cNvSpPr/>
              <p:nvPr/>
            </p:nvSpPr>
            <p:spPr>
              <a:xfrm>
                <a:off x="4890651" y="4454922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Rectangle 3708">
                <a:extLst>
                  <a:ext uri="{FF2B5EF4-FFF2-40B4-BE49-F238E27FC236}">
                    <a16:creationId xmlns:a16="http://schemas.microsoft.com/office/drawing/2014/main" id="{29E686D4-227A-4FE9-E89D-ACBB2A06E5FB}"/>
                  </a:ext>
                </a:extLst>
              </p:cNvPr>
              <p:cNvSpPr/>
              <p:nvPr/>
            </p:nvSpPr>
            <p:spPr>
              <a:xfrm>
                <a:off x="5741199" y="4446914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3" name="グループ化 212">
              <a:extLst>
                <a:ext uri="{FF2B5EF4-FFF2-40B4-BE49-F238E27FC236}">
                  <a16:creationId xmlns:a16="http://schemas.microsoft.com/office/drawing/2014/main" id="{C0DFC9C9-46ED-955E-80B6-D911B950973A}"/>
                </a:ext>
              </a:extLst>
            </p:cNvPr>
            <p:cNvGrpSpPr/>
            <p:nvPr/>
          </p:nvGrpSpPr>
          <p:grpSpPr>
            <a:xfrm>
              <a:off x="2339007" y="4963251"/>
              <a:ext cx="3828072" cy="221072"/>
              <a:chOff x="2339007" y="4963251"/>
              <a:chExt cx="3828072" cy="221072"/>
            </a:xfrm>
          </p:grpSpPr>
          <p:sp>
            <p:nvSpPr>
              <p:cNvPr id="214" name="Rectangle 3146">
                <a:extLst>
                  <a:ext uri="{FF2B5EF4-FFF2-40B4-BE49-F238E27FC236}">
                    <a16:creationId xmlns:a16="http://schemas.microsoft.com/office/drawing/2014/main" id="{A47C18AC-2743-2EE9-011F-D6377A95F85F}"/>
                  </a:ext>
                </a:extLst>
              </p:cNvPr>
              <p:cNvSpPr/>
              <p:nvPr/>
            </p:nvSpPr>
            <p:spPr>
              <a:xfrm>
                <a:off x="2339007" y="4969683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Rectangle 3333">
                <a:extLst>
                  <a:ext uri="{FF2B5EF4-FFF2-40B4-BE49-F238E27FC236}">
                    <a16:creationId xmlns:a16="http://schemas.microsoft.com/office/drawing/2014/main" id="{D60D1BD8-F8FE-F4A1-70A6-EDDADC21E386}"/>
                  </a:ext>
                </a:extLst>
              </p:cNvPr>
              <p:cNvSpPr/>
              <p:nvPr/>
            </p:nvSpPr>
            <p:spPr>
              <a:xfrm>
                <a:off x="2551644" y="4969683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Rectangle 3334">
                <a:extLst>
                  <a:ext uri="{FF2B5EF4-FFF2-40B4-BE49-F238E27FC236}">
                    <a16:creationId xmlns:a16="http://schemas.microsoft.com/office/drawing/2014/main" id="{83B5B1BC-3C13-D70C-896A-1F4D3B565710}"/>
                  </a:ext>
                </a:extLst>
              </p:cNvPr>
              <p:cNvSpPr/>
              <p:nvPr/>
            </p:nvSpPr>
            <p:spPr>
              <a:xfrm>
                <a:off x="2764281" y="4969683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Rectangle 3335">
                <a:extLst>
                  <a:ext uri="{FF2B5EF4-FFF2-40B4-BE49-F238E27FC236}">
                    <a16:creationId xmlns:a16="http://schemas.microsoft.com/office/drawing/2014/main" id="{8001BB8C-DAE3-51D0-0063-599C798D47B8}"/>
                  </a:ext>
                </a:extLst>
              </p:cNvPr>
              <p:cNvSpPr/>
              <p:nvPr/>
            </p:nvSpPr>
            <p:spPr>
              <a:xfrm>
                <a:off x="2976918" y="4969683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Rectangle 3337">
                <a:extLst>
                  <a:ext uri="{FF2B5EF4-FFF2-40B4-BE49-F238E27FC236}">
                    <a16:creationId xmlns:a16="http://schemas.microsoft.com/office/drawing/2014/main" id="{CCFC647F-8378-42F7-320D-B7E8502C4653}"/>
                  </a:ext>
                </a:extLst>
              </p:cNvPr>
              <p:cNvSpPr/>
              <p:nvPr/>
            </p:nvSpPr>
            <p:spPr>
              <a:xfrm>
                <a:off x="3402192" y="4969683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Rectangle 3525">
                <a:extLst>
                  <a:ext uri="{FF2B5EF4-FFF2-40B4-BE49-F238E27FC236}">
                    <a16:creationId xmlns:a16="http://schemas.microsoft.com/office/drawing/2014/main" id="{58145D75-4D60-09BE-EFEF-BA83B67F9B74}"/>
                  </a:ext>
                </a:extLst>
              </p:cNvPr>
              <p:cNvSpPr/>
              <p:nvPr/>
            </p:nvSpPr>
            <p:spPr>
              <a:xfrm>
                <a:off x="3827466" y="4969683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Rectangle 3526">
                <a:extLst>
                  <a:ext uri="{FF2B5EF4-FFF2-40B4-BE49-F238E27FC236}">
                    <a16:creationId xmlns:a16="http://schemas.microsoft.com/office/drawing/2014/main" id="{2E0F1649-6B85-8EF5-4FAC-71AA332AC400}"/>
                  </a:ext>
                </a:extLst>
              </p:cNvPr>
              <p:cNvSpPr/>
              <p:nvPr/>
            </p:nvSpPr>
            <p:spPr>
              <a:xfrm>
                <a:off x="4040103" y="4969683"/>
                <a:ext cx="213243" cy="214640"/>
              </a:xfrm>
              <a:prstGeom prst="rect">
                <a:avLst/>
              </a:prstGeom>
              <a:solidFill>
                <a:srgbClr val="C31715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Rectangle 3527">
                <a:extLst>
                  <a:ext uri="{FF2B5EF4-FFF2-40B4-BE49-F238E27FC236}">
                    <a16:creationId xmlns:a16="http://schemas.microsoft.com/office/drawing/2014/main" id="{4F8ABBDC-ECD6-2AB8-80C3-8DC915361110}"/>
                  </a:ext>
                </a:extLst>
              </p:cNvPr>
              <p:cNvSpPr/>
              <p:nvPr/>
            </p:nvSpPr>
            <p:spPr>
              <a:xfrm>
                <a:off x="4252740" y="4969683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Rectangle 3529">
                <a:extLst>
                  <a:ext uri="{FF2B5EF4-FFF2-40B4-BE49-F238E27FC236}">
                    <a16:creationId xmlns:a16="http://schemas.microsoft.com/office/drawing/2014/main" id="{DD1FE4E9-9181-F9CD-74A0-7D8B791E9F3F}"/>
                  </a:ext>
                </a:extLst>
              </p:cNvPr>
              <p:cNvSpPr/>
              <p:nvPr/>
            </p:nvSpPr>
            <p:spPr>
              <a:xfrm>
                <a:off x="4678014" y="4969683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Rectangle 3530">
                <a:extLst>
                  <a:ext uri="{FF2B5EF4-FFF2-40B4-BE49-F238E27FC236}">
                    <a16:creationId xmlns:a16="http://schemas.microsoft.com/office/drawing/2014/main" id="{0BC8F1CE-82B9-10BE-364E-7CAD2A64525F}"/>
                  </a:ext>
                </a:extLst>
              </p:cNvPr>
              <p:cNvSpPr/>
              <p:nvPr/>
            </p:nvSpPr>
            <p:spPr>
              <a:xfrm>
                <a:off x="4890651" y="4969683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Rectangle 3719">
                <a:extLst>
                  <a:ext uri="{FF2B5EF4-FFF2-40B4-BE49-F238E27FC236}">
                    <a16:creationId xmlns:a16="http://schemas.microsoft.com/office/drawing/2014/main" id="{3E81F6E5-2C0F-3CC4-A292-F2EC4E7A7923}"/>
                  </a:ext>
                </a:extLst>
              </p:cNvPr>
              <p:cNvSpPr/>
              <p:nvPr/>
            </p:nvSpPr>
            <p:spPr>
              <a:xfrm>
                <a:off x="5528562" y="4963251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Rectangle 3721">
                <a:extLst>
                  <a:ext uri="{FF2B5EF4-FFF2-40B4-BE49-F238E27FC236}">
                    <a16:creationId xmlns:a16="http://schemas.microsoft.com/office/drawing/2014/main" id="{60F78ED0-F7FA-B18B-01F1-1D5121DC3212}"/>
                  </a:ext>
                </a:extLst>
              </p:cNvPr>
              <p:cNvSpPr/>
              <p:nvPr/>
            </p:nvSpPr>
            <p:spPr>
              <a:xfrm>
                <a:off x="5953836" y="4963251"/>
                <a:ext cx="213243" cy="21464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E166AA9F-3B10-C808-1171-185DB0C389D1}"/>
              </a:ext>
            </a:extLst>
          </p:cNvPr>
          <p:cNvGrpSpPr/>
          <p:nvPr/>
        </p:nvGrpSpPr>
        <p:grpSpPr>
          <a:xfrm>
            <a:off x="148299" y="9874855"/>
            <a:ext cx="7449550" cy="722913"/>
            <a:chOff x="180952" y="9883019"/>
            <a:chExt cx="7449550" cy="722913"/>
          </a:xfrm>
        </p:grpSpPr>
        <p:sp>
          <p:nvSpPr>
            <p:cNvPr id="257" name="テキスト ボックス 256">
              <a:extLst>
                <a:ext uri="{FF2B5EF4-FFF2-40B4-BE49-F238E27FC236}">
                  <a16:creationId xmlns:a16="http://schemas.microsoft.com/office/drawing/2014/main" id="{4ADC8E0A-AFEF-5772-413A-605E740EB42B}"/>
                </a:ext>
              </a:extLst>
            </p:cNvPr>
            <p:cNvSpPr txBox="1"/>
            <p:nvPr/>
          </p:nvSpPr>
          <p:spPr>
            <a:xfrm>
              <a:off x="487981" y="10125681"/>
              <a:ext cx="464400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1376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Times New Roman" panose="02020603050405020304" pitchFamily="18" charset="0"/>
                </a:rPr>
                <a:t>公財）長野県産業振興機構　長野センター　担当：市村、佐藤（加）</a:t>
              </a:r>
              <a:endPara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58" name="TextBox 29">
              <a:extLst>
                <a:ext uri="{FF2B5EF4-FFF2-40B4-BE49-F238E27FC236}">
                  <a16:creationId xmlns:a16="http://schemas.microsoft.com/office/drawing/2014/main" id="{2328AE24-5987-0DA2-20AB-4DFE2FB83BB1}"/>
                </a:ext>
              </a:extLst>
            </p:cNvPr>
            <p:cNvSpPr txBox="1"/>
            <p:nvPr/>
          </p:nvSpPr>
          <p:spPr>
            <a:xfrm>
              <a:off x="4819416" y="9883019"/>
              <a:ext cx="2811086" cy="217817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defTabSz="1376355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212120"/>
                  </a:solidFill>
                  <a:effectLst/>
                  <a:uLnTx/>
                  <a:uFillTx/>
                  <a:latin typeface="+mn-ea"/>
                </a:rPr>
                <a:t>https://www.nice-o.or.jp/info/info-65280/</a:t>
              </a:r>
            </a:p>
          </p:txBody>
        </p:sp>
        <p:sp>
          <p:nvSpPr>
            <p:cNvPr id="259" name="テキスト ボックス 258">
              <a:extLst>
                <a:ext uri="{FF2B5EF4-FFF2-40B4-BE49-F238E27FC236}">
                  <a16:creationId xmlns:a16="http://schemas.microsoft.com/office/drawing/2014/main" id="{078D0121-FD29-70BA-2DAB-824DA9025B4A}"/>
                </a:ext>
              </a:extLst>
            </p:cNvPr>
            <p:cNvSpPr txBox="1"/>
            <p:nvPr/>
          </p:nvSpPr>
          <p:spPr>
            <a:xfrm>
              <a:off x="180952" y="9907040"/>
              <a:ext cx="1080000" cy="261609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1376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</a:rPr>
                <a:t>連絡先・詳細　</a:t>
              </a:r>
            </a:p>
          </p:txBody>
        </p:sp>
        <p:sp>
          <p:nvSpPr>
            <p:cNvPr id="260" name="テキスト ボックス 259">
              <a:extLst>
                <a:ext uri="{FF2B5EF4-FFF2-40B4-BE49-F238E27FC236}">
                  <a16:creationId xmlns:a16="http://schemas.microsoft.com/office/drawing/2014/main" id="{1218781E-7FBE-8C37-B3DD-1047ABB5983F}"/>
                </a:ext>
              </a:extLst>
            </p:cNvPr>
            <p:cNvSpPr txBox="1"/>
            <p:nvPr/>
          </p:nvSpPr>
          <p:spPr>
            <a:xfrm>
              <a:off x="469524" y="10344322"/>
              <a:ext cx="2412000" cy="261610"/>
            </a:xfrm>
            <a:prstGeom prst="rect">
              <a:avLst/>
            </a:prstGeom>
            <a:solidFill>
              <a:srgbClr val="F2F2F2">
                <a:alpha val="69804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defTabSz="1376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cs typeface="Times New Roman" panose="02020603050405020304" pitchFamily="18" charset="0"/>
                </a:rPr>
                <a:t>長野県工業技術総合センター内　３階</a:t>
              </a:r>
              <a:endPara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61" name="テキスト ボックス 260">
              <a:extLst>
                <a:ext uri="{FF2B5EF4-FFF2-40B4-BE49-F238E27FC236}">
                  <a16:creationId xmlns:a16="http://schemas.microsoft.com/office/drawing/2014/main" id="{56BEC6C6-4F1D-5123-B31F-F8A1B355C939}"/>
                </a:ext>
              </a:extLst>
            </p:cNvPr>
            <p:cNvSpPr txBox="1"/>
            <p:nvPr/>
          </p:nvSpPr>
          <p:spPr>
            <a:xfrm>
              <a:off x="6242479" y="10159805"/>
              <a:ext cx="120228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1376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</a:rPr>
                <a:t>詳細はこちらからも</a:t>
              </a:r>
              <a:endPara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</a:endParaRPr>
            </a:p>
            <a:p>
              <a:pPr marL="0" marR="0" lvl="0" indent="0" defTabSz="137635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/>
                </a:rPr>
                <a:t>ご覧いただけます。　</a:t>
              </a:r>
              <a:endParaRPr kumimoji="0" lang="ja-JP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7AB4996-A2E8-5DEC-8AE1-FC44DA29B1EC}"/>
              </a:ext>
            </a:extLst>
          </p:cNvPr>
          <p:cNvCxnSpPr>
            <a:cxnSpLocks/>
          </p:cNvCxnSpPr>
          <p:nvPr/>
        </p:nvCxnSpPr>
        <p:spPr>
          <a:xfrm>
            <a:off x="520890" y="1366983"/>
            <a:ext cx="32731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315748AA-0650-12B3-A69A-E7C3F08672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19" y="10166880"/>
            <a:ext cx="430888" cy="43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543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青緑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210</TotalTime>
  <Words>523</Words>
  <Application>Microsoft Office PowerPoint</Application>
  <PresentationFormat>ユーザー設定</PresentationFormat>
  <Paragraphs>51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Arial</vt:lpstr>
      <vt:lpstr>Calibri</vt:lpstr>
      <vt:lpstr>Montserrat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t00001</dc:creator>
  <cp:lastModifiedBy>user</cp:lastModifiedBy>
  <cp:revision>17</cp:revision>
  <cp:lastPrinted>2025-07-07T02:11:48Z</cp:lastPrinted>
  <dcterms:created xsi:type="dcterms:W3CDTF">2025-07-02T07:09:08Z</dcterms:created>
  <dcterms:modified xsi:type="dcterms:W3CDTF">2025-07-07T06:51:28Z</dcterms:modified>
</cp:coreProperties>
</file>